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6" r:id="rId2"/>
    <p:sldId id="257" r:id="rId3"/>
  </p:sldIdLst>
  <p:sldSz cx="6858000" cy="9906000" type="A4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5" autoAdjust="0"/>
    <p:restoredTop sz="94660"/>
  </p:normalViewPr>
  <p:slideViewPr>
    <p:cSldViewPr snapToGrid="0">
      <p:cViewPr>
        <p:scale>
          <a:sx n="135" d="100"/>
          <a:sy n="135" d="100"/>
        </p:scale>
        <p:origin x="-456" y="245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70AE2E-6ED5-44AE-86EE-19A08C072729}" type="datetimeFigureOut">
              <a:rPr kumimoji="1" lang="ja-JP" altLang="en-US" smtClean="0"/>
              <a:t>2019/2/28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087563" y="739775"/>
            <a:ext cx="2560637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B546D-AA50-4711-9D02-EC59C6707CE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39743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E48DC-3179-451E-9CA9-06AAF226C50C}" type="datetimeFigureOut">
              <a:rPr kumimoji="1" lang="ja-JP" altLang="en-US" smtClean="0"/>
              <a:t>2019/2/28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4788B-F991-4D79-86E8-F608DEEF611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06026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E48DC-3179-451E-9CA9-06AAF226C50C}" type="datetimeFigureOut">
              <a:rPr kumimoji="1" lang="ja-JP" altLang="en-US" smtClean="0"/>
              <a:t>2019/2/28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4788B-F991-4D79-86E8-F608DEEF611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96632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E48DC-3179-451E-9CA9-06AAF226C50C}" type="datetimeFigureOut">
              <a:rPr kumimoji="1" lang="ja-JP" altLang="en-US" smtClean="0"/>
              <a:t>2019/2/28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4788B-F991-4D79-86E8-F608DEEF611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09529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E48DC-3179-451E-9CA9-06AAF226C50C}" type="datetimeFigureOut">
              <a:rPr kumimoji="1" lang="ja-JP" altLang="en-US" smtClean="0"/>
              <a:t>2019/2/28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4788B-F991-4D79-86E8-F608DEEF611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75126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E48DC-3179-451E-9CA9-06AAF226C50C}" type="datetimeFigureOut">
              <a:rPr kumimoji="1" lang="ja-JP" altLang="en-US" smtClean="0"/>
              <a:t>2019/2/28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4788B-F991-4D79-86E8-F608DEEF611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8594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E48DC-3179-451E-9CA9-06AAF226C50C}" type="datetimeFigureOut">
              <a:rPr kumimoji="1" lang="ja-JP" altLang="en-US" smtClean="0"/>
              <a:t>2019/2/28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4788B-F991-4D79-86E8-F608DEEF611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615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E48DC-3179-451E-9CA9-06AAF226C50C}" type="datetimeFigureOut">
              <a:rPr kumimoji="1" lang="ja-JP" altLang="en-US" smtClean="0"/>
              <a:t>2019/2/28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4788B-F991-4D79-86E8-F608DEEF611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52640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E48DC-3179-451E-9CA9-06AAF226C50C}" type="datetimeFigureOut">
              <a:rPr kumimoji="1" lang="ja-JP" altLang="en-US" smtClean="0"/>
              <a:t>2019/2/28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4788B-F991-4D79-86E8-F608DEEF611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72620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E48DC-3179-451E-9CA9-06AAF226C50C}" type="datetimeFigureOut">
              <a:rPr kumimoji="1" lang="ja-JP" altLang="en-US" smtClean="0"/>
              <a:t>2019/2/28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4788B-F991-4D79-86E8-F608DEEF611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60705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E48DC-3179-451E-9CA9-06AAF226C50C}" type="datetimeFigureOut">
              <a:rPr kumimoji="1" lang="ja-JP" altLang="en-US" smtClean="0"/>
              <a:t>2019/2/28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4788B-F991-4D79-86E8-F608DEEF611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20202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E48DC-3179-451E-9CA9-06AAF226C50C}" type="datetimeFigureOut">
              <a:rPr kumimoji="1" lang="ja-JP" altLang="en-US" smtClean="0"/>
              <a:t>2019/2/28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4788B-F991-4D79-86E8-F608DEEF611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41183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E48DC-3179-451E-9CA9-06AAF226C50C}" type="datetimeFigureOut">
              <a:rPr kumimoji="1" lang="ja-JP" altLang="en-US" smtClean="0"/>
              <a:t>2019/2/28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4788B-F991-4D79-86E8-F608DEEF611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37490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0" y="37989"/>
            <a:ext cx="6858000" cy="9906000"/>
          </a:xfrm>
          <a:prstGeom prst="rect">
            <a:avLst/>
          </a:prstGeom>
        </p:spPr>
      </p:pic>
      <p:sp>
        <p:nvSpPr>
          <p:cNvPr id="18" name="テキスト ボックス 17"/>
          <p:cNvSpPr txBox="1"/>
          <p:nvPr/>
        </p:nvSpPr>
        <p:spPr>
          <a:xfrm>
            <a:off x="894948" y="1128399"/>
            <a:ext cx="5053365" cy="7181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800"/>
              </a:lnSpc>
            </a:pPr>
            <a:r>
              <a:rPr kumimoji="1" lang="ja-JP" altLang="en-US" sz="2000" b="1" dirty="0" smtClean="0">
                <a:solidFill>
                  <a:schemeClr val="bg1"/>
                </a:solidFill>
                <a:latin typeface="Yu Gothic" charset="-128"/>
                <a:ea typeface="Yu Gothic" charset="-128"/>
                <a:cs typeface="Yu Gothic" charset="-128"/>
              </a:rPr>
              <a:t>　　　北</a:t>
            </a:r>
            <a:r>
              <a:rPr kumimoji="1" lang="ja-JP" altLang="en-US" sz="2000" b="1" dirty="0">
                <a:solidFill>
                  <a:schemeClr val="bg1"/>
                </a:solidFill>
                <a:latin typeface="Yu Gothic" charset="-128"/>
                <a:ea typeface="Yu Gothic" charset="-128"/>
                <a:cs typeface="Yu Gothic" charset="-128"/>
              </a:rPr>
              <a:t>海</a:t>
            </a:r>
            <a:r>
              <a:rPr kumimoji="1" lang="ja-JP" altLang="en-US" sz="2000" b="1" dirty="0" smtClean="0">
                <a:solidFill>
                  <a:schemeClr val="bg1"/>
                </a:solidFill>
                <a:latin typeface="Yu Gothic" charset="-128"/>
                <a:ea typeface="Yu Gothic" charset="-128"/>
                <a:cs typeface="Yu Gothic" charset="-128"/>
              </a:rPr>
              <a:t>道</a:t>
            </a:r>
            <a:r>
              <a:rPr kumimoji="1" lang="ja-JP" altLang="en-US" sz="2000" b="1" dirty="0">
                <a:solidFill>
                  <a:schemeClr val="bg1"/>
                </a:solidFill>
                <a:latin typeface="Yu Gothic" charset="-128"/>
                <a:ea typeface="Yu Gothic" charset="-128"/>
                <a:cs typeface="Yu Gothic" charset="-128"/>
              </a:rPr>
              <a:t>農業</a:t>
            </a:r>
            <a:r>
              <a:rPr kumimoji="1" lang="ja-JP" altLang="en-US" sz="2000" b="1" dirty="0" smtClean="0">
                <a:solidFill>
                  <a:schemeClr val="bg1"/>
                </a:solidFill>
                <a:latin typeface="Yu Gothic" charset="-128"/>
                <a:ea typeface="Yu Gothic" charset="-128"/>
                <a:cs typeface="Yu Gothic" charset="-128"/>
              </a:rPr>
              <a:t>フ</a:t>
            </a:r>
            <a:r>
              <a:rPr kumimoji="1" lang="ja-JP" altLang="en-US" sz="2000" b="1" dirty="0">
                <a:solidFill>
                  <a:schemeClr val="bg1"/>
                </a:solidFill>
                <a:latin typeface="Yu Gothic" charset="-128"/>
                <a:ea typeface="Yu Gothic" charset="-128"/>
                <a:cs typeface="Yu Gothic" charset="-128"/>
              </a:rPr>
              <a:t>ァンと</a:t>
            </a:r>
            <a:r>
              <a:rPr kumimoji="1" lang="ja-JP" altLang="en-US" sz="2000" b="1" dirty="0" smtClean="0">
                <a:solidFill>
                  <a:schemeClr val="bg1"/>
                </a:solidFill>
                <a:latin typeface="Yu Gothic" charset="-128"/>
                <a:ea typeface="Yu Gothic" charset="-128"/>
                <a:cs typeface="Yu Gothic" charset="-128"/>
              </a:rPr>
              <a:t>作る、</a:t>
            </a:r>
            <a:endParaRPr kumimoji="1" lang="en-US" altLang="ja-JP" sz="2000" b="1" dirty="0" smtClean="0">
              <a:solidFill>
                <a:schemeClr val="bg1"/>
              </a:solidFill>
              <a:latin typeface="Yu Gothic" charset="-128"/>
              <a:ea typeface="Yu Gothic" charset="-128"/>
              <a:cs typeface="Yu Gothic" charset="-128"/>
            </a:endParaRPr>
          </a:p>
          <a:p>
            <a:pPr>
              <a:lnSpc>
                <a:spcPts val="2800"/>
              </a:lnSpc>
            </a:pPr>
            <a:r>
              <a:rPr kumimoji="1" lang="ja-JP" altLang="en-US" sz="2000" b="1" dirty="0" smtClean="0">
                <a:solidFill>
                  <a:schemeClr val="bg1"/>
                </a:solidFill>
                <a:latin typeface="Yu Gothic" charset="-128"/>
                <a:ea typeface="Yu Gothic" charset="-128"/>
                <a:cs typeface="Yu Gothic" charset="-128"/>
              </a:rPr>
              <a:t>　　　　　　　　　　</a:t>
            </a:r>
            <a:r>
              <a:rPr kumimoji="1" lang="en-US" altLang="ja-JP" sz="2000" b="1" dirty="0" smtClean="0">
                <a:solidFill>
                  <a:schemeClr val="bg1"/>
                </a:solidFill>
                <a:latin typeface="Yu Gothic" charset="-128"/>
                <a:ea typeface="Yu Gothic" charset="-128"/>
                <a:cs typeface="Yu Gothic" charset="-128"/>
              </a:rPr>
              <a:t>10</a:t>
            </a:r>
            <a:r>
              <a:rPr kumimoji="1" lang="ja-JP" altLang="en-US" sz="2000" b="1" dirty="0" smtClean="0">
                <a:solidFill>
                  <a:schemeClr val="bg1"/>
                </a:solidFill>
                <a:latin typeface="Yu Gothic" charset="-128"/>
                <a:ea typeface="Yu Gothic" charset="-128"/>
                <a:cs typeface="Yu Gothic" charset="-128"/>
              </a:rPr>
              <a:t>の</a:t>
            </a:r>
            <a:r>
              <a:rPr kumimoji="1" lang="ja-JP" altLang="en-US" sz="2000" b="1" dirty="0">
                <a:solidFill>
                  <a:schemeClr val="bg1"/>
                </a:solidFill>
                <a:latin typeface="Yu Gothic" charset="-128"/>
                <a:ea typeface="Yu Gothic" charset="-128"/>
                <a:cs typeface="Yu Gothic" charset="-128"/>
              </a:rPr>
              <a:t>コンテンツ。</a:t>
            </a:r>
          </a:p>
        </p:txBody>
      </p:sp>
      <p:pic>
        <p:nvPicPr>
          <p:cNvPr id="28" name="Picture 2" descr="レシピ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69" y="3578528"/>
            <a:ext cx="719455" cy="719455"/>
          </a:xfrm>
          <a:prstGeom prst="rect">
            <a:avLst/>
          </a:prstGeom>
          <a:noFill/>
          <a:extLst/>
        </p:spPr>
      </p:pic>
      <p:sp>
        <p:nvSpPr>
          <p:cNvPr id="19" name="正方形/長方形 18"/>
          <p:cNvSpPr/>
          <p:nvPr/>
        </p:nvSpPr>
        <p:spPr>
          <a:xfrm>
            <a:off x="1543426" y="3603506"/>
            <a:ext cx="47572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en-US" altLang="ja-JP" sz="12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 </a:t>
            </a:r>
            <a:r>
              <a:rPr lang="ja-JP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【</a:t>
            </a:r>
            <a:r>
              <a:rPr lang="en-US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ja-JP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映える</a:t>
            </a:r>
            <a:r>
              <a:rPr lang="ja-JP" altLang="ja-JP" sz="1200" b="1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！旬</a:t>
            </a:r>
            <a:r>
              <a:rPr lang="ja-JP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レシピ</a:t>
            </a:r>
            <a:r>
              <a:rPr lang="en-US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ja-JP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】</a:t>
            </a:r>
            <a:endParaRPr lang="ja-JP" altLang="ja-JP" sz="12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en-US" sz="1150" kern="100" dirty="0" smtClean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 目</a:t>
            </a:r>
            <a:r>
              <a:rPr lang="ja-JP" altLang="en-US" sz="1150" kern="10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にもおいしい料理を作る</a:t>
            </a:r>
          </a:p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en-US" altLang="ja-JP" sz="1150" kern="100" dirty="0" smtClean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 chioben</a:t>
            </a:r>
            <a:r>
              <a:rPr lang="ja-JP" altLang="en-US" sz="1150" kern="10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こと＜山本千織＞さん考案の最新レシピを連載します。</a:t>
            </a:r>
            <a:endParaRPr lang="ja-JP" altLang="ja-JP" sz="1150" kern="100" dirty="0">
              <a:solidFill>
                <a:schemeClr val="bg1"/>
              </a:solidFill>
              <a:latin typeface="Yu Gothic Medium" charset="-128"/>
              <a:ea typeface="Yu Gothic Medium" charset="-128"/>
              <a:cs typeface="Yu Gothic Medium" charset="-128"/>
            </a:endParaRPr>
          </a:p>
        </p:txBody>
      </p:sp>
      <p:sp>
        <p:nvSpPr>
          <p:cNvPr id="21" name="正方形/長方形 20"/>
          <p:cNvSpPr/>
          <p:nvPr/>
        </p:nvSpPr>
        <p:spPr>
          <a:xfrm>
            <a:off x="944185" y="2267322"/>
            <a:ext cx="5053365" cy="76944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ts val="2000"/>
              </a:lnSpc>
            </a:pPr>
            <a:r>
              <a:rPr lang="ja-JP" altLang="en-US" sz="1300" dirty="0" smtClean="0">
                <a:solidFill>
                  <a:schemeClr val="bg1"/>
                </a:solidFill>
              </a:rPr>
              <a:t>　　　作</a:t>
            </a:r>
            <a:r>
              <a:rPr lang="ja-JP" altLang="en-US" sz="1300" dirty="0">
                <a:solidFill>
                  <a:schemeClr val="bg1"/>
                </a:solidFill>
              </a:rPr>
              <a:t>る、食べる、知る、学ぶ、体験す</a:t>
            </a:r>
            <a:r>
              <a:rPr lang="ja-JP" altLang="en-US" sz="1300" dirty="0" smtClean="0">
                <a:solidFill>
                  <a:schemeClr val="bg1"/>
                </a:solidFill>
              </a:rPr>
              <a:t>る。</a:t>
            </a:r>
            <a:endParaRPr lang="ja-JP" altLang="en-US" sz="1300" dirty="0">
              <a:solidFill>
                <a:schemeClr val="bg1"/>
              </a:solidFill>
            </a:endParaRPr>
          </a:p>
          <a:p>
            <a:pPr>
              <a:lnSpc>
                <a:spcPts val="2000"/>
              </a:lnSpc>
            </a:pPr>
            <a:r>
              <a:rPr lang="ja-JP" altLang="en-US" sz="1300" dirty="0" smtClean="0">
                <a:solidFill>
                  <a:schemeClr val="bg1"/>
                </a:solidFill>
              </a:rPr>
              <a:t>　　　北</a:t>
            </a:r>
            <a:r>
              <a:rPr lang="ja-JP" altLang="en-US" sz="1300" dirty="0">
                <a:solidFill>
                  <a:schemeClr val="bg1"/>
                </a:solidFill>
              </a:rPr>
              <a:t>海</a:t>
            </a:r>
            <a:r>
              <a:rPr lang="ja-JP" altLang="en-US" sz="1300" dirty="0" smtClean="0">
                <a:solidFill>
                  <a:schemeClr val="bg1"/>
                </a:solidFill>
              </a:rPr>
              <a:t>道</a:t>
            </a:r>
            <a:r>
              <a:rPr lang="ja-JP" altLang="en-US" sz="1300" dirty="0">
                <a:solidFill>
                  <a:schemeClr val="bg1"/>
                </a:solidFill>
              </a:rPr>
              <a:t>農業</a:t>
            </a:r>
            <a:r>
              <a:rPr lang="ja-JP" altLang="en-US" sz="1300" dirty="0" smtClean="0">
                <a:solidFill>
                  <a:schemeClr val="bg1"/>
                </a:solidFill>
              </a:rPr>
              <a:t>フ</a:t>
            </a:r>
            <a:r>
              <a:rPr lang="ja-JP" altLang="en-US" sz="1300" dirty="0">
                <a:solidFill>
                  <a:schemeClr val="bg1"/>
                </a:solidFill>
              </a:rPr>
              <a:t>ァンが</a:t>
            </a:r>
            <a:r>
              <a:rPr lang="ja-JP" altLang="en-US" sz="1300" dirty="0" smtClean="0">
                <a:solidFill>
                  <a:schemeClr val="bg1"/>
                </a:solidFill>
              </a:rPr>
              <a:t>、生産者の思いや、そ</a:t>
            </a:r>
            <a:r>
              <a:rPr lang="ja-JP" altLang="en-US" sz="1300" dirty="0">
                <a:solidFill>
                  <a:schemeClr val="bg1"/>
                </a:solidFill>
              </a:rPr>
              <a:t>のおいしさの理</a:t>
            </a:r>
            <a:r>
              <a:rPr lang="ja-JP" altLang="en-US" sz="1300" dirty="0" smtClean="0">
                <a:solidFill>
                  <a:schemeClr val="bg1"/>
                </a:solidFill>
              </a:rPr>
              <a:t>由</a:t>
            </a:r>
            <a:endParaRPr lang="en-US" altLang="ja-JP" sz="1300" dirty="0" smtClean="0">
              <a:solidFill>
                <a:schemeClr val="bg1"/>
              </a:solidFill>
            </a:endParaRPr>
          </a:p>
          <a:p>
            <a:pPr>
              <a:lnSpc>
                <a:spcPts val="2000"/>
              </a:lnSpc>
            </a:pPr>
            <a:r>
              <a:rPr lang="ja-JP" altLang="en-US" sz="1300" dirty="0">
                <a:solidFill>
                  <a:schemeClr val="bg1"/>
                </a:solidFill>
              </a:rPr>
              <a:t>　</a:t>
            </a:r>
            <a:r>
              <a:rPr lang="ja-JP" altLang="en-US" sz="1300" dirty="0" smtClean="0">
                <a:solidFill>
                  <a:schemeClr val="bg1"/>
                </a:solidFill>
              </a:rPr>
              <a:t>　　などを</a:t>
            </a:r>
            <a:r>
              <a:rPr lang="en-US" altLang="ja-JP" sz="1300" dirty="0" smtClean="0">
                <a:solidFill>
                  <a:schemeClr val="bg1"/>
                </a:solidFill>
              </a:rPr>
              <a:t>10</a:t>
            </a:r>
            <a:r>
              <a:rPr lang="ja-JP" altLang="en-US" sz="1300" dirty="0">
                <a:solidFill>
                  <a:schemeClr val="bg1"/>
                </a:solidFill>
              </a:rPr>
              <a:t>のテー</a:t>
            </a:r>
            <a:r>
              <a:rPr lang="ja-JP" altLang="en-US" sz="1300" dirty="0" smtClean="0">
                <a:solidFill>
                  <a:schemeClr val="bg1"/>
                </a:solidFill>
              </a:rPr>
              <a:t>マで発</a:t>
            </a:r>
            <a:r>
              <a:rPr lang="ja-JP" altLang="en-US" sz="1300" dirty="0">
                <a:solidFill>
                  <a:schemeClr val="bg1"/>
                </a:solidFill>
              </a:rPr>
              <a:t>信</a:t>
            </a:r>
            <a:r>
              <a:rPr lang="ja-JP" altLang="en-US" sz="1300" dirty="0" smtClean="0">
                <a:solidFill>
                  <a:schemeClr val="bg1"/>
                </a:solidFill>
              </a:rPr>
              <a:t>しま</a:t>
            </a:r>
            <a:r>
              <a:rPr lang="ja-JP" altLang="en-US" sz="1300" dirty="0">
                <a:solidFill>
                  <a:schemeClr val="bg1"/>
                </a:solidFill>
              </a:rPr>
              <a:t>す。</a:t>
            </a:r>
          </a:p>
        </p:txBody>
      </p:sp>
      <p:pic>
        <p:nvPicPr>
          <p:cNvPr id="29" name="Picture 4" descr="旬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71" y="4590182"/>
            <a:ext cx="719455" cy="719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生産者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71" y="5601152"/>
            <a:ext cx="719455" cy="719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正方形/長方形 46"/>
          <p:cNvSpPr/>
          <p:nvPr/>
        </p:nvSpPr>
        <p:spPr>
          <a:xfrm>
            <a:off x="1641672" y="5629181"/>
            <a:ext cx="47572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【</a:t>
            </a:r>
            <a:r>
              <a:rPr lang="en-US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ja-JP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農家</a:t>
            </a:r>
            <a:r>
              <a:rPr lang="ja-JP" altLang="ja-JP" sz="1200" b="1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の</a:t>
            </a:r>
            <a:r>
              <a:rPr lang="ja-JP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時計</a:t>
            </a:r>
            <a:r>
              <a:rPr lang="en-US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ja-JP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】</a:t>
            </a:r>
            <a:endParaRPr lang="ja-JP" altLang="ja-JP" sz="12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en-US" sz="1150" kern="10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道内各地の生産者を訪問。農作物への思いや、</a:t>
            </a:r>
          </a:p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en-US" sz="1150" kern="10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おいしい作物を育てる技、取り組みなどを伝えます。</a:t>
            </a:r>
          </a:p>
        </p:txBody>
      </p:sp>
      <p:pic>
        <p:nvPicPr>
          <p:cNvPr id="31" name="Picture 8" descr="学生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70" y="6569450"/>
            <a:ext cx="719455" cy="719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正方形/長方形 47"/>
          <p:cNvSpPr/>
          <p:nvPr/>
        </p:nvSpPr>
        <p:spPr>
          <a:xfrm>
            <a:off x="1641672" y="6569450"/>
            <a:ext cx="47572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ja-JP" sz="115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【</a:t>
            </a:r>
            <a:r>
              <a:rPr lang="en-US" altLang="ja-JP" sz="115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ja-JP" altLang="ja-JP" sz="115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私</a:t>
            </a:r>
            <a:r>
              <a:rPr lang="ja-JP" altLang="ja-JP" sz="1150" b="1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が農業に恋した</a:t>
            </a:r>
            <a:r>
              <a:rPr lang="ja-JP" altLang="ja-JP" sz="115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理由</a:t>
            </a:r>
            <a:r>
              <a:rPr lang="en-US" altLang="ja-JP" sz="115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ja-JP" altLang="ja-JP" sz="115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】</a:t>
            </a:r>
            <a:endParaRPr lang="ja-JP" altLang="ja-JP" sz="115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en-US" sz="1150" kern="10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道内各地で「農」を学ぶ学生が、</a:t>
            </a:r>
          </a:p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en-US" sz="1150" kern="10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農業の魅力や醍醐味、将来の夢などをいきいきと語ります。</a:t>
            </a:r>
          </a:p>
        </p:txBody>
      </p:sp>
      <p:sp>
        <p:nvSpPr>
          <p:cNvPr id="25" name="正方形/長方形 24"/>
          <p:cNvSpPr/>
          <p:nvPr/>
        </p:nvSpPr>
        <p:spPr>
          <a:xfrm>
            <a:off x="1641672" y="7603495"/>
            <a:ext cx="47572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ja-JP" sz="115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【</a:t>
            </a:r>
            <a:r>
              <a:rPr lang="en-US" altLang="ja-JP" sz="115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ja-JP" altLang="en-US" sz="115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チーズ</a:t>
            </a:r>
            <a:r>
              <a:rPr lang="ja-JP" altLang="en-US" sz="1150" b="1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のこえに、耳を</a:t>
            </a:r>
            <a:r>
              <a:rPr lang="ja-JP" altLang="en-US" sz="115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すませば</a:t>
            </a:r>
            <a:r>
              <a:rPr lang="en-US" altLang="ja-JP" sz="115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ja-JP" altLang="ja-JP" sz="115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】</a:t>
            </a:r>
            <a:endParaRPr lang="ja-JP" altLang="ja-JP" sz="115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en-US" sz="1150" kern="100" spc="-15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日本初の北海道産ナチュラルチーズ専門店「チーズのこえ</a:t>
            </a:r>
            <a:r>
              <a:rPr lang="ja-JP" altLang="en-US" sz="1150" kern="100" spc="-150" dirty="0" smtClean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」</a:t>
            </a:r>
            <a:endParaRPr lang="en-US" altLang="ja-JP" sz="1150" kern="100" spc="-150" dirty="0" smtClean="0">
              <a:solidFill>
                <a:schemeClr val="bg1"/>
              </a:solidFill>
              <a:latin typeface="Yu Gothic Medium" charset="-128"/>
              <a:ea typeface="Yu Gothic Medium" charset="-128"/>
              <a:cs typeface="Yu Gothic Medium" charset="-128"/>
            </a:endParaRPr>
          </a:p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en-US" sz="1150" kern="100" spc="-150" dirty="0" smtClean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代表</a:t>
            </a:r>
            <a:r>
              <a:rPr lang="ja-JP" altLang="en-US" sz="1150" kern="100" spc="-15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・今野徹さんが、北海道各地のチーズとその作り手の思いを伝えます。</a:t>
            </a:r>
            <a:endParaRPr lang="ja-JP" altLang="ja-JP" sz="1150" kern="100" spc="-150" dirty="0">
              <a:solidFill>
                <a:schemeClr val="bg1"/>
              </a:solidFill>
              <a:latin typeface="Yu Gothic Medium" charset="-128"/>
              <a:ea typeface="Yu Gothic Medium" charset="-128"/>
              <a:cs typeface="Yu Gothic Medium" charset="-128"/>
            </a:endParaRPr>
          </a:p>
        </p:txBody>
      </p:sp>
      <p:pic>
        <p:nvPicPr>
          <p:cNvPr id="42" name="Picture 10" descr="チーズ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71" y="7591926"/>
            <a:ext cx="719455" cy="719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正方形/長方形 44"/>
          <p:cNvSpPr/>
          <p:nvPr/>
        </p:nvSpPr>
        <p:spPr>
          <a:xfrm>
            <a:off x="2726388" y="4449775"/>
            <a:ext cx="384721" cy="205184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/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en-US" sz="600" kern="10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ほしみっつ</a:t>
            </a:r>
          </a:p>
        </p:txBody>
      </p:sp>
      <p:sp>
        <p:nvSpPr>
          <p:cNvPr id="24" name="正方形/長方形 23"/>
          <p:cNvSpPr/>
          <p:nvPr/>
        </p:nvSpPr>
        <p:spPr>
          <a:xfrm>
            <a:off x="1641672" y="4552367"/>
            <a:ext cx="47572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【</a:t>
            </a:r>
            <a:r>
              <a:rPr lang="en-US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ja-JP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北海道</a:t>
            </a:r>
            <a:r>
              <a:rPr lang="ja-JP" altLang="ja-JP" sz="1200" b="1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の</a:t>
            </a:r>
            <a:r>
              <a:rPr lang="ja-JP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星</a:t>
            </a:r>
            <a:r>
              <a:rPr lang="ja-JP" altLang="en-US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★</a:t>
            </a:r>
            <a:r>
              <a:rPr lang="ja-JP" altLang="en-US" sz="1200" b="1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ja-JP" altLang="en-US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★</a:t>
            </a:r>
            <a:r>
              <a:rPr lang="ja-JP" altLang="en-US" sz="1200" b="1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★</a:t>
            </a:r>
            <a:r>
              <a:rPr lang="ja-JP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旬野菜</a:t>
            </a:r>
            <a:r>
              <a:rPr lang="en-US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ja-JP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】</a:t>
            </a:r>
            <a:endParaRPr lang="ja-JP" altLang="ja-JP" sz="12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en-US" sz="1150" kern="10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北海道の農を熟知する塚田宏幸シェフが、</a:t>
            </a:r>
          </a:p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en-US" sz="1150" kern="10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自身の思い出などと共に旬の野菜のおいしさを紹介します。</a:t>
            </a:r>
          </a:p>
        </p:txBody>
      </p:sp>
    </p:spTree>
    <p:extLst>
      <p:ext uri="{BB962C8B-B14F-4D97-AF65-F5344CB8AC3E}">
        <p14:creationId xmlns:p14="http://schemas.microsoft.com/office/powerpoint/2010/main" val="3535059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図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270" y="196078"/>
            <a:ext cx="6858000" cy="9906000"/>
          </a:xfrm>
          <a:prstGeom prst="rect">
            <a:avLst/>
          </a:prstGeom>
        </p:spPr>
      </p:pic>
      <p:pic>
        <p:nvPicPr>
          <p:cNvPr id="5" name="Picture 14" descr="体験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83" y="2526718"/>
            <a:ext cx="719455" cy="719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研究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70" y="3477536"/>
            <a:ext cx="719455" cy="719455"/>
          </a:xfrm>
          <a:prstGeom prst="rect">
            <a:avLst/>
          </a:prstGeom>
          <a:noFill/>
          <a:extLst/>
        </p:spPr>
      </p:pic>
      <p:pic>
        <p:nvPicPr>
          <p:cNvPr id="7" name="Picture 18" descr="写真館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71" y="4429623"/>
            <a:ext cx="719455" cy="719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0" descr="ムービー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71" y="5456184"/>
            <a:ext cx="719455" cy="719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正方形/長方形 38"/>
          <p:cNvSpPr/>
          <p:nvPr/>
        </p:nvSpPr>
        <p:spPr>
          <a:xfrm>
            <a:off x="1558138" y="4373692"/>
            <a:ext cx="47572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en-US" altLang="ja-JP" sz="12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 </a:t>
            </a:r>
            <a:r>
              <a:rPr lang="ja-JP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【</a:t>
            </a:r>
            <a:r>
              <a:rPr lang="hr-HR" altLang="ja-JP" sz="1200" b="1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hr-HR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GREEN</a:t>
            </a:r>
            <a:r>
              <a:rPr lang="ja-JP" altLang="hr-HR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写真館</a:t>
            </a:r>
            <a:r>
              <a:rPr lang="hr-HR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ja-JP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】</a:t>
            </a:r>
            <a:endParaRPr lang="ja-JP" altLang="ja-JP" sz="12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en-US" sz="1150" kern="10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 </a:t>
            </a:r>
            <a:r>
              <a:rPr lang="en-US" altLang="ja-JP" sz="1150" kern="100" dirty="0" smtClean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GREEN</a:t>
            </a:r>
            <a:r>
              <a:rPr lang="ja-JP" altLang="en-US" sz="1150" kern="10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担当カメラマンらが</a:t>
            </a:r>
            <a:r>
              <a:rPr lang="ja-JP" altLang="en-US" sz="1150" kern="100" dirty="0" smtClean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、</a:t>
            </a:r>
            <a:endParaRPr lang="en-US" altLang="ja-JP" sz="1150" kern="100" dirty="0" smtClean="0">
              <a:solidFill>
                <a:schemeClr val="bg1"/>
              </a:solidFill>
              <a:latin typeface="Yu Gothic Medium" charset="-128"/>
              <a:ea typeface="Yu Gothic Medium" charset="-128"/>
              <a:cs typeface="Yu Gothic Medium" charset="-128"/>
            </a:endParaRPr>
          </a:p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en-US" sz="1150" kern="100" dirty="0" smtClean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 取材先</a:t>
            </a:r>
            <a:r>
              <a:rPr lang="ja-JP" altLang="en-US" sz="1150" kern="10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で出会った表情豊かな「農」のシーンをお届けします。</a:t>
            </a:r>
            <a:endParaRPr lang="ja-JP" altLang="ja-JP" sz="1150" kern="100" dirty="0">
              <a:solidFill>
                <a:schemeClr val="bg1"/>
              </a:solidFill>
              <a:latin typeface="Yu Gothic Medium" charset="-128"/>
              <a:ea typeface="Yu Gothic Medium" charset="-128"/>
              <a:cs typeface="Yu Gothic Medium" charset="-128"/>
            </a:endParaRPr>
          </a:p>
        </p:txBody>
      </p:sp>
      <p:sp>
        <p:nvSpPr>
          <p:cNvPr id="42" name="正方形/長方形 41"/>
          <p:cNvSpPr/>
          <p:nvPr/>
        </p:nvSpPr>
        <p:spPr>
          <a:xfrm>
            <a:off x="1558138" y="5359377"/>
            <a:ext cx="4757216" cy="913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【</a:t>
            </a:r>
            <a:r>
              <a:rPr lang="en-US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ja-JP" altLang="en-US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北海道</a:t>
            </a:r>
            <a:r>
              <a:rPr lang="en-US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NOW  </a:t>
            </a:r>
            <a:r>
              <a:rPr lang="ja-JP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】</a:t>
            </a:r>
            <a:endParaRPr lang="ja-JP" altLang="ja-JP" sz="12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en-US" sz="1150" kern="10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農業に追い付いてきたＩＴ、進化する農業の事例を中心に</a:t>
            </a:r>
            <a:r>
              <a:rPr lang="ja-JP" altLang="en-US" sz="1150" kern="100" dirty="0" smtClean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、</a:t>
            </a:r>
            <a:endParaRPr lang="en-US" altLang="ja-JP" sz="1150" kern="100" dirty="0" smtClean="0">
              <a:solidFill>
                <a:schemeClr val="bg1"/>
              </a:solidFill>
              <a:latin typeface="Yu Gothic Medium" charset="-128"/>
              <a:ea typeface="Yu Gothic Medium" charset="-128"/>
              <a:cs typeface="Yu Gothic Medium" charset="-128"/>
            </a:endParaRPr>
          </a:p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en-US" sz="1150" kern="100" dirty="0" smtClean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美しい</a:t>
            </a:r>
            <a:r>
              <a:rPr lang="ja-JP" altLang="en-US" sz="1150" kern="10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農村風景など北海道農業</a:t>
            </a:r>
            <a:r>
              <a:rPr lang="ja-JP" altLang="en-US" sz="1150" kern="100" dirty="0" smtClean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の「</a:t>
            </a:r>
            <a:r>
              <a:rPr lang="ja-JP" altLang="en-US" sz="1150" kern="10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いま」</a:t>
            </a:r>
            <a:r>
              <a:rPr lang="ja-JP" altLang="en-US" sz="1150" kern="100" dirty="0" smtClean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を</a:t>
            </a:r>
            <a:endParaRPr lang="en-US" altLang="ja-JP" sz="1150" kern="100" dirty="0" smtClean="0">
              <a:solidFill>
                <a:schemeClr val="bg1"/>
              </a:solidFill>
              <a:latin typeface="Yu Gothic Medium" charset="-128"/>
              <a:ea typeface="Yu Gothic Medium" charset="-128"/>
              <a:cs typeface="Yu Gothic Medium" charset="-128"/>
            </a:endParaRPr>
          </a:p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en-US" sz="1150" kern="100" dirty="0" smtClean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臨場感</a:t>
            </a:r>
            <a:r>
              <a:rPr lang="ja-JP" altLang="en-US" sz="1150" kern="10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たっぷりに届ける、撮りおろし動画コンテンツです。</a:t>
            </a:r>
            <a:endParaRPr lang="ja-JP" altLang="ja-JP" sz="1150" kern="100" dirty="0">
              <a:solidFill>
                <a:schemeClr val="bg1"/>
              </a:solidFill>
              <a:latin typeface="Yu Gothic Medium" charset="-128"/>
              <a:ea typeface="Yu Gothic Medium" charset="-128"/>
              <a:cs typeface="Yu Gothic Medium" charset="-128"/>
            </a:endParaRPr>
          </a:p>
        </p:txBody>
      </p:sp>
      <p:sp>
        <p:nvSpPr>
          <p:cNvPr id="57" name="正方形/長方形 56"/>
          <p:cNvSpPr/>
          <p:nvPr/>
        </p:nvSpPr>
        <p:spPr>
          <a:xfrm>
            <a:off x="1558138" y="3476589"/>
            <a:ext cx="47572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en-US" altLang="ja-JP" sz="12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 </a:t>
            </a:r>
            <a:r>
              <a:rPr lang="ja-JP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【</a:t>
            </a:r>
            <a:r>
              <a:rPr lang="en-US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ja-JP" altLang="en-US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おいしい</a:t>
            </a:r>
            <a:r>
              <a:rPr lang="ja-JP" altLang="en-US" sz="1200" b="1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の</a:t>
            </a:r>
            <a:r>
              <a:rPr lang="ja-JP" altLang="en-US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研究</a:t>
            </a:r>
            <a:r>
              <a:rPr lang="en-US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ja-JP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】</a:t>
            </a:r>
            <a:endParaRPr lang="ja-JP" altLang="ja-JP" sz="12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en-US" sz="1150" kern="100" dirty="0" smtClean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 お</a:t>
            </a:r>
            <a:r>
              <a:rPr lang="ja-JP" altLang="en-US" sz="1150" kern="10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いしさを育む研究の最前線に密着。</a:t>
            </a:r>
          </a:p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en-US" sz="1150" kern="100" dirty="0" smtClean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 研</a:t>
            </a:r>
            <a:r>
              <a:rPr lang="ja-JP" altLang="en-US" sz="1150" kern="10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究から見える北海道の豊かさ、農業の可能性を浮き彫りにします。</a:t>
            </a:r>
          </a:p>
        </p:txBody>
      </p:sp>
      <p:sp>
        <p:nvSpPr>
          <p:cNvPr id="60" name="正方形/長方形 59"/>
          <p:cNvSpPr/>
          <p:nvPr/>
        </p:nvSpPr>
        <p:spPr>
          <a:xfrm>
            <a:off x="1558138" y="2538287"/>
            <a:ext cx="47572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en-US" altLang="ja-JP" sz="12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 </a:t>
            </a:r>
            <a:r>
              <a:rPr lang="ja-JP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【</a:t>
            </a:r>
            <a:r>
              <a:rPr lang="en-US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ja-JP" altLang="en-US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くる</a:t>
            </a:r>
            <a:r>
              <a:rPr lang="ja-JP" altLang="en-US" sz="1200" b="1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るの</a:t>
            </a:r>
            <a:r>
              <a:rPr lang="ja-JP" altLang="en-US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体験記</a:t>
            </a:r>
            <a:r>
              <a:rPr lang="en-US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ja-JP" altLang="ja-JP" sz="120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】</a:t>
            </a:r>
            <a:endParaRPr lang="ja-JP" altLang="ja-JP" sz="12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en-US" sz="1150" kern="100" dirty="0" smtClean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 多</a:t>
            </a:r>
            <a:r>
              <a:rPr lang="ja-JP" altLang="en-US" sz="1150" kern="10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彩な体験プログラム、農畜産物直売所の旬野菜情報など、</a:t>
            </a:r>
          </a:p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en-US" sz="1150" kern="100" dirty="0" smtClean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 楽</a:t>
            </a:r>
            <a:r>
              <a:rPr lang="ja-JP" altLang="en-US" sz="1150" kern="10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しさ・おいしさを体験するルポ企画です。</a:t>
            </a:r>
          </a:p>
        </p:txBody>
      </p:sp>
      <p:pic>
        <p:nvPicPr>
          <p:cNvPr id="1026" name="Picture 2" descr="REE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250" y="7088635"/>
            <a:ext cx="1579864" cy="61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正方形/長方形 11"/>
          <p:cNvSpPr/>
          <p:nvPr/>
        </p:nvSpPr>
        <p:spPr>
          <a:xfrm>
            <a:off x="1641672" y="1445093"/>
            <a:ext cx="4757216" cy="913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ja-JP" sz="115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【</a:t>
            </a:r>
            <a:r>
              <a:rPr lang="en-US" altLang="ja-JP" sz="115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ja-JP" altLang="en-US" sz="115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はるばる</a:t>
            </a:r>
            <a:r>
              <a:rPr lang="ja-JP" altLang="en-US" sz="1150" b="1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来たぜ、食卓</a:t>
            </a:r>
            <a:r>
              <a:rPr lang="ja-JP" altLang="en-US" sz="115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へ</a:t>
            </a:r>
            <a:r>
              <a:rPr lang="en-US" altLang="ja-JP" sz="115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ja-JP" altLang="ja-JP" sz="1150" b="1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】</a:t>
            </a:r>
            <a:endParaRPr lang="ja-JP" altLang="ja-JP" sz="115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en-US" sz="1150" kern="10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北海道の農畜産物が全国の食卓へ。</a:t>
            </a:r>
          </a:p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en-US" sz="1150" kern="10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様々な食品へ姿を変えて食卓へ届いている農畜産物や</a:t>
            </a:r>
            <a:r>
              <a:rPr lang="ja-JP" altLang="en-US" sz="1150" kern="100" dirty="0" smtClean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、</a:t>
            </a:r>
            <a:endParaRPr lang="en-US" altLang="ja-JP" sz="1150" kern="100" dirty="0" smtClean="0">
              <a:solidFill>
                <a:schemeClr val="bg1"/>
              </a:solidFill>
              <a:latin typeface="Yu Gothic Medium" charset="-128"/>
              <a:ea typeface="Yu Gothic Medium" charset="-128"/>
              <a:cs typeface="Yu Gothic Medium" charset="-128"/>
            </a:endParaRPr>
          </a:p>
          <a:p>
            <a:pPr algn="just">
              <a:lnSpc>
                <a:spcPts val="1600"/>
              </a:lnSpc>
              <a:spcAft>
                <a:spcPts val="0"/>
              </a:spcAft>
            </a:pPr>
            <a:r>
              <a:rPr lang="ja-JP" altLang="en-US" sz="1150" kern="100" dirty="0" smtClean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知られざる</a:t>
            </a:r>
            <a:r>
              <a:rPr lang="ja-JP" altLang="en-US" sz="1150" kern="100" dirty="0">
                <a:solidFill>
                  <a:schemeClr val="bg1"/>
                </a:solidFill>
                <a:latin typeface="Yu Gothic Medium" charset="-128"/>
                <a:ea typeface="Yu Gothic Medium" charset="-128"/>
                <a:cs typeface="Yu Gothic Medium" charset="-128"/>
              </a:rPr>
              <a:t>輸送などをわかりやすくご紹介します。</a:t>
            </a:r>
          </a:p>
        </p:txBody>
      </p:sp>
      <p:pic>
        <p:nvPicPr>
          <p:cNvPr id="13" name="Picture 12" descr="流通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69" y="1541900"/>
            <a:ext cx="719455" cy="719455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1560835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175</TotalTime>
  <Words>404</Words>
  <Application>Microsoft Office PowerPoint</Application>
  <PresentationFormat>A4 210 x 297 mm</PresentationFormat>
  <Paragraphs>38</Paragraphs>
  <Slides>2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3" baseType="lpstr">
      <vt:lpstr>Office テーマ</vt:lpstr>
      <vt:lpstr>PowerPoint プレゼンテーション</vt:lpstr>
      <vt:lpstr>PowerPoint プレゼンテーション</vt:lpstr>
    </vt:vector>
  </TitlesOfParts>
  <Company>(株)博報堂ＤＹホールディングス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古川 渉 北海博報 北海営業 北海アカ</dc:creator>
  <cp:lastModifiedBy>L4104B</cp:lastModifiedBy>
  <cp:revision>47</cp:revision>
  <cp:lastPrinted>2019-02-27T08:59:16Z</cp:lastPrinted>
  <dcterms:created xsi:type="dcterms:W3CDTF">2019-02-26T08:47:39Z</dcterms:created>
  <dcterms:modified xsi:type="dcterms:W3CDTF">2019-02-28T05:03:19Z</dcterms:modified>
</cp:coreProperties>
</file>