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71" r:id="rId3"/>
    <p:sldId id="262" r:id="rId4"/>
    <p:sldId id="263" r:id="rId5"/>
    <p:sldId id="269" r:id="rId6"/>
    <p:sldId id="268" r:id="rId7"/>
    <p:sldId id="270" r:id="rId8"/>
    <p:sldId id="267" r:id="rId9"/>
    <p:sldId id="266" r:id="rId10"/>
  </p:sldIdLst>
  <p:sldSz cx="6858000" cy="9144000" type="screen4x3"/>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58"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95" autoAdjust="0"/>
    <p:restoredTop sz="94660"/>
  </p:normalViewPr>
  <p:slideViewPr>
    <p:cSldViewPr snapToGrid="0">
      <p:cViewPr>
        <p:scale>
          <a:sx n="100" d="100"/>
          <a:sy n="100" d="100"/>
        </p:scale>
        <p:origin x="-1356" y="1110"/>
      </p:cViewPr>
      <p:guideLst>
        <p:guide orient="horz" pos="158"/>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2759975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10387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1014665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3105723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340100"/>
            <a:ext cx="2901255" cy="4912784"/>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340100"/>
            <a:ext cx="2915543" cy="4912784"/>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2659825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409569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3188411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2639841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1832020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2868235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345867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7C0077A-B258-4185-99B1-9540F76FE908}" type="datetimeFigureOut">
              <a:rPr kumimoji="1" lang="ja-JP" altLang="en-US" smtClean="0"/>
              <a:t>2019/9/27</a:t>
            </a:fld>
            <a:endParaRPr kumimoji="1" lang="ja-JP" alt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A63934F4-947B-480B-85B7-23C6F5F5E3C5}" type="slidenum">
              <a:rPr kumimoji="1" lang="ja-JP" altLang="en-US" smtClean="0"/>
              <a:t>‹#›</a:t>
            </a:fld>
            <a:endParaRPr kumimoji="1" lang="ja-JP" altLang="en-US"/>
          </a:p>
        </p:txBody>
      </p:sp>
    </p:spTree>
    <p:extLst>
      <p:ext uri="{BB962C8B-B14F-4D97-AF65-F5344CB8AC3E}">
        <p14:creationId xmlns:p14="http://schemas.microsoft.com/office/powerpoint/2010/main" val="35082756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5.jpeg"/><Relationship Id="rId5" Type="http://schemas.openxmlformats.org/officeDocument/2006/relationships/image" Target="../media/image12.png"/><Relationship Id="rId10" Type="http://schemas.openxmlformats.org/officeDocument/2006/relationships/image" Target="../media/image4.jpeg"/><Relationship Id="rId4" Type="http://schemas.openxmlformats.org/officeDocument/2006/relationships/image" Target="../media/image11.png"/><Relationship Id="rId9" Type="http://schemas.openxmlformats.org/officeDocument/2006/relationships/image" Target="../media/image16.jpg"/></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8.png"/><Relationship Id="rId7" Type="http://schemas.openxmlformats.org/officeDocument/2006/relationships/image" Target="../media/image22.jp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4.jpg"/><Relationship Id="rId5" Type="http://schemas.openxmlformats.org/officeDocument/2006/relationships/image" Target="../media/image20.png"/><Relationship Id="rId10" Type="http://schemas.openxmlformats.org/officeDocument/2006/relationships/image" Target="../media/image23.jpg"/><Relationship Id="rId4" Type="http://schemas.openxmlformats.org/officeDocument/2006/relationships/image" Target="../media/image19.png"/><Relationship Id="rId9"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5.jpe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4.jpe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jp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6.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6.jpg"/><Relationship Id="rId7" Type="http://schemas.openxmlformats.org/officeDocument/2006/relationships/image" Target="../media/image5.jpe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42.jpeg"/><Relationship Id="rId5" Type="http://schemas.openxmlformats.org/officeDocument/2006/relationships/image" Target="../media/image38.jpg"/><Relationship Id="rId10" Type="http://schemas.openxmlformats.org/officeDocument/2006/relationships/image" Target="../media/image41.jpeg"/><Relationship Id="rId4" Type="http://schemas.openxmlformats.org/officeDocument/2006/relationships/image" Target="../media/image37.jpg"/><Relationship Id="rId9" Type="http://schemas.openxmlformats.org/officeDocument/2006/relationships/image" Target="../media/image40.jpeg"/></Relationships>
</file>

<file path=ppt/slides/_rels/slide7.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4.jpg"/><Relationship Id="rId7" Type="http://schemas.openxmlformats.org/officeDocument/2006/relationships/image" Target="../media/image46.jpeg"/><Relationship Id="rId2" Type="http://schemas.openxmlformats.org/officeDocument/2006/relationships/image" Target="../media/image43.jp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49.jpg"/><Relationship Id="rId4" Type="http://schemas.openxmlformats.org/officeDocument/2006/relationships/image" Target="../media/image45.jpg"/><Relationship Id="rId9" Type="http://schemas.openxmlformats.org/officeDocument/2006/relationships/image" Target="../media/image48.jp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図 6"/>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362222" y="1"/>
            <a:ext cx="1495777" cy="496293"/>
          </a:xfrm>
          <a:prstGeom prst="rect">
            <a:avLst/>
          </a:prstGeom>
        </p:spPr>
      </p:pic>
      <p:sp>
        <p:nvSpPr>
          <p:cNvPr id="9" name="正方形/長方形 8"/>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1" y="601718"/>
            <a:ext cx="6855179" cy="430887"/>
          </a:xfrm>
          <a:prstGeom prst="rect">
            <a:avLst/>
          </a:prstGeom>
          <a:noFill/>
        </p:spPr>
        <p:txBody>
          <a:bodyPr wrap="square" rtlCol="0">
            <a:spAutoFit/>
          </a:bodyPr>
          <a:lstStyle/>
          <a:p>
            <a:pPr algn="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2019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報道関係者</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各位</a:t>
            </a:r>
            <a:endParaRPr kumimoji="1"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テキスト ボックス 11"/>
          <p:cNvSpPr txBox="1"/>
          <p:nvPr/>
        </p:nvSpPr>
        <p:spPr>
          <a:xfrm>
            <a:off x="-1" y="907225"/>
            <a:ext cx="6855178" cy="738664"/>
          </a:xfrm>
          <a:prstGeom prst="rect">
            <a:avLst/>
          </a:prstGeom>
          <a:noFill/>
        </p:spPr>
        <p:txBody>
          <a:bodyPr wrap="square" rtlCol="0">
            <a:spAutoFit/>
          </a:bodyPr>
          <a:lstStyle/>
          <a:p>
            <a:pPr algn="ctr"/>
            <a:r>
              <a:rPr kumimoji="1" lang="ja-JP" altLang="en-US" sz="1400" dirty="0" smtClean="0">
                <a:solidFill>
                  <a:srgbClr val="FF9900"/>
                </a:solidFill>
                <a:latin typeface="HGP創英角ｺﾞｼｯｸUB" panose="020B0900000000000000" pitchFamily="50" charset="-128"/>
                <a:ea typeface="HGP創英角ｺﾞｼｯｸUB" panose="020B0900000000000000" pitchFamily="50" charset="-128"/>
              </a:rPr>
              <a:t>今年で</a:t>
            </a:r>
            <a:r>
              <a:rPr kumimoji="1" lang="en-US" altLang="ja-JP" sz="1400" dirty="0" smtClean="0">
                <a:solidFill>
                  <a:srgbClr val="FF9900"/>
                </a:solidFill>
                <a:latin typeface="HGP創英角ｺﾞｼｯｸUB" panose="020B0900000000000000" pitchFamily="50" charset="-128"/>
                <a:ea typeface="HGP創英角ｺﾞｼｯｸUB" panose="020B0900000000000000" pitchFamily="50" charset="-128"/>
              </a:rPr>
              <a:t>48</a:t>
            </a:r>
            <a:r>
              <a:rPr kumimoji="1" lang="ja-JP" altLang="en-US" sz="1400" dirty="0" smtClean="0">
                <a:solidFill>
                  <a:srgbClr val="FF9900"/>
                </a:solidFill>
                <a:latin typeface="HGP創英角ｺﾞｼｯｸUB" panose="020B0900000000000000" pitchFamily="50" charset="-128"/>
                <a:ea typeface="HGP創英角ｺﾞｼｯｸUB" panose="020B0900000000000000" pitchFamily="50" charset="-128"/>
              </a:rPr>
              <a:t>回目を迎えます</a:t>
            </a:r>
            <a:endParaRPr kumimoji="1" lang="en-US" altLang="ja-JP" sz="1400" dirty="0" smtClean="0">
              <a:solidFill>
                <a:srgbClr val="FF9900"/>
              </a:solidFill>
              <a:latin typeface="HGP創英角ｺﾞｼｯｸUB" panose="020B0900000000000000" pitchFamily="50" charset="-128"/>
              <a:ea typeface="HGP創英角ｺﾞｼｯｸUB" panose="020B0900000000000000" pitchFamily="50" charset="-128"/>
            </a:endParaRPr>
          </a:p>
          <a:p>
            <a:pPr algn="ctr"/>
            <a:r>
              <a:rPr lang="ja-JP" altLang="en-US" sz="2800" b="1" dirty="0" smtClean="0">
                <a:solidFill>
                  <a:srgbClr val="FF9900"/>
                </a:solidFill>
                <a:latin typeface="HGP創英角ｺﾞｼｯｸUB" panose="020B0900000000000000" pitchFamily="50" charset="-128"/>
                <a:ea typeface="HGP創英角ｺﾞｼｯｸUB" panose="020B0900000000000000" pitchFamily="50" charset="-128"/>
              </a:rPr>
              <a:t>「</a:t>
            </a:r>
            <a:r>
              <a:rPr lang="en-US" altLang="ja-JP" sz="2800" b="1" dirty="0" smtClean="0">
                <a:solidFill>
                  <a:srgbClr val="FF9900"/>
                </a:solidFill>
                <a:latin typeface="HGP創英角ｺﾞｼｯｸUB" panose="020B0900000000000000" pitchFamily="50" charset="-128"/>
                <a:ea typeface="HGP創英角ｺﾞｼｯｸUB" panose="020B0900000000000000" pitchFamily="50" charset="-128"/>
              </a:rPr>
              <a:t>2019</a:t>
            </a:r>
            <a:r>
              <a:rPr lang="ja-JP" altLang="en-US" sz="2800" b="1" dirty="0" smtClean="0">
                <a:solidFill>
                  <a:srgbClr val="FF9900"/>
                </a:solidFill>
                <a:latin typeface="HGP創英角ｺﾞｼｯｸUB" panose="020B0900000000000000" pitchFamily="50" charset="-128"/>
                <a:ea typeface="HGP創英角ｺﾞｼｯｸUB" panose="020B0900000000000000" pitchFamily="50" charset="-128"/>
              </a:rPr>
              <a:t>ホクレン大収穫祭」開催</a:t>
            </a:r>
            <a:endParaRPr kumimoji="1" lang="ja-JP" altLang="en-US" sz="2800" b="1" dirty="0">
              <a:solidFill>
                <a:srgbClr val="FF9900"/>
              </a:solidFill>
              <a:latin typeface="HGP創英角ｺﾞｼｯｸUB" panose="020B0900000000000000" pitchFamily="50" charset="-128"/>
              <a:ea typeface="HGP創英角ｺﾞｼｯｸUB" panose="020B0900000000000000" pitchFamily="50" charset="-128"/>
            </a:endParaRPr>
          </a:p>
        </p:txBody>
      </p:sp>
      <p:sp>
        <p:nvSpPr>
          <p:cNvPr id="14" name="テキスト ボックス 13"/>
          <p:cNvSpPr txBox="1"/>
          <p:nvPr/>
        </p:nvSpPr>
        <p:spPr>
          <a:xfrm>
            <a:off x="1393368" y="6383637"/>
            <a:ext cx="3823483" cy="854080"/>
          </a:xfrm>
          <a:prstGeom prst="rect">
            <a:avLst/>
          </a:prstGeom>
          <a:noFill/>
        </p:spPr>
        <p:txBody>
          <a:bodyPr wrap="none" rtlCol="0">
            <a:spAutoFit/>
          </a:bodyPr>
          <a:lstStyle/>
          <a:p>
            <a:pPr>
              <a:lnSpc>
                <a:spcPct val="150000"/>
              </a:lnSpc>
            </a:pPr>
            <a:r>
              <a:rPr lang="ja-JP" altLang="en-US" sz="1100" dirty="0">
                <a:latin typeface="Meiryo UI" panose="020B0604030504040204" pitchFamily="50" charset="-128"/>
                <a:ea typeface="Meiryo UI" panose="020B0604030504040204" pitchFamily="50" charset="-128"/>
                <a:cs typeface="Meiryo UI" panose="020B0604030504040204" pitchFamily="50" charset="-128"/>
              </a:rPr>
              <a:t>■開催期間 </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2019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年</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16</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21</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)6</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日間</a:t>
            </a: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開催時間 午前</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時～午後</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最終日</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、午後</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6</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時</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閉場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■会　　　場 </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札幌三越 本館</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階 </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催事場</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272934" y="7681887"/>
            <a:ext cx="6529787" cy="854080"/>
          </a:xfrm>
          <a:prstGeom prst="rect">
            <a:avLst/>
          </a:prstGeom>
          <a:noFill/>
        </p:spPr>
        <p:txBody>
          <a:bodyPr wrap="squar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本件に関するお問い合わせ先</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p>
          <a:p>
            <a:pPr>
              <a:lnSpc>
                <a:spcPct val="150000"/>
              </a:lnSpc>
            </a:pPr>
            <a:r>
              <a:rPr lang="ja-JP" altLang="en-US" sz="1100" dirty="0">
                <a:latin typeface="Meiryo UI" panose="020B0604030504040204" pitchFamily="50" charset="-128"/>
                <a:ea typeface="Meiryo UI" panose="020B0604030504040204" pitchFamily="50" charset="-128"/>
                <a:cs typeface="Meiryo UI" panose="020B0604030504040204" pitchFamily="50" charset="-128"/>
              </a:rPr>
              <a:t>　　ホクレン農業協同組合連合会　販売推進部　販売推進課</a:t>
            </a:r>
          </a:p>
          <a:p>
            <a:pPr>
              <a:lnSpc>
                <a:spcPct val="150000"/>
              </a:lnSpc>
            </a:pPr>
            <a:r>
              <a:rPr lang="ja-JP" altLang="en-US" sz="1100" dirty="0">
                <a:latin typeface="Meiryo UI" panose="020B0604030504040204" pitchFamily="50" charset="-128"/>
                <a:ea typeface="Meiryo UI" panose="020B0604030504040204" pitchFamily="50" charset="-128"/>
                <a:cs typeface="Meiryo UI" panose="020B0604030504040204" pitchFamily="50" charset="-128"/>
              </a:rPr>
              <a:t>　　担当</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：佐藤</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TEL</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011-200-0697</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FAX</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011-200-0699</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　　</a:t>
            </a:r>
            <a:endParaRPr kumimoji="1"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テキスト ボックス 15"/>
          <p:cNvSpPr txBox="1"/>
          <p:nvPr/>
        </p:nvSpPr>
        <p:spPr>
          <a:xfrm>
            <a:off x="278998" y="4968975"/>
            <a:ext cx="6300000" cy="1107996"/>
          </a:xfrm>
          <a:prstGeom prst="rect">
            <a:avLst/>
          </a:prstGeom>
          <a:noFill/>
        </p:spPr>
        <p:txBody>
          <a:bodyPr wrap="square" rtlCol="0">
            <a:spAutoFit/>
          </a:bodyPr>
          <a:lstStyle/>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ホクレン大収穫祭」は札幌冬季オリンピックが開催された昭和</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47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(1972</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に</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始まり、今年で</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48</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回目</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を迎えます。定番の農畜産物・</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特産品、北海道ぎょれんによる豊富な海の幸のほか、くるるの杜</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がセレクトした全</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道の特産品も販売</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。豊富</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な商品と企画で</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、毎年多くのお客様にご来場いただいております。</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　今年</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も全道</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、そして</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全国の消費者の皆さまに美味しい秋の実りをお届けします</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3"/>
          <a:stretch>
            <a:fillRect/>
          </a:stretch>
        </p:blipFill>
        <p:spPr>
          <a:xfrm>
            <a:off x="-9100" y="-22"/>
            <a:ext cx="6864066" cy="606902"/>
          </a:xfrm>
          <a:prstGeom prst="rect">
            <a:avLst/>
          </a:prstGeom>
        </p:spPr>
      </p:pic>
      <p:pic>
        <p:nvPicPr>
          <p:cNvPr id="13" name="図 12"/>
          <p:cNvPicPr>
            <a:picLocks noChangeAspect="1"/>
          </p:cNvPicPr>
          <p:nvPr/>
        </p:nvPicPr>
        <p:blipFill rotWithShape="1">
          <a:blip r:embed="rId4" cstate="print">
            <a:extLst>
              <a:ext uri="{28A0092B-C50C-407E-A947-70E740481C1C}">
                <a14:useLocalDpi xmlns:a14="http://schemas.microsoft.com/office/drawing/2010/main" val="0"/>
              </a:ext>
            </a:extLst>
          </a:blip>
          <a:srcRect l="8149" t="10907" r="7066" b="25405"/>
          <a:stretch/>
        </p:blipFill>
        <p:spPr>
          <a:xfrm>
            <a:off x="631836" y="1717410"/>
            <a:ext cx="5346551" cy="3012141"/>
          </a:xfrm>
          <a:prstGeom prst="rect">
            <a:avLst/>
          </a:prstGeom>
        </p:spPr>
      </p:pic>
      <p:grpSp>
        <p:nvGrpSpPr>
          <p:cNvPr id="18" name="グループ化 17"/>
          <p:cNvGrpSpPr/>
          <p:nvPr/>
        </p:nvGrpSpPr>
        <p:grpSpPr>
          <a:xfrm>
            <a:off x="1115369" y="8682520"/>
            <a:ext cx="4752268" cy="465655"/>
            <a:chOff x="1115369" y="8682520"/>
            <a:chExt cx="4752268" cy="465655"/>
          </a:xfrm>
        </p:grpSpPr>
        <p:pic>
          <p:nvPicPr>
            <p:cNvPr id="19" name="図 18"/>
            <p:cNvPicPr>
              <a:picLocks noChangeAspect="1"/>
            </p:cNvPicPr>
            <p:nvPr/>
          </p:nvPicPr>
          <p:blipFill rotWithShape="1">
            <a:blip r:embed="rId5"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20" name="図 19"/>
            <p:cNvPicPr>
              <a:picLocks noChangeAspect="1"/>
            </p:cNvPicPr>
            <p:nvPr/>
          </p:nvPicPr>
          <p:blipFill rotWithShape="1">
            <a:blip r:embed="rId6"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24932955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テキスト ボックス 23"/>
          <p:cNvSpPr txBox="1"/>
          <p:nvPr/>
        </p:nvSpPr>
        <p:spPr>
          <a:xfrm>
            <a:off x="1438389" y="3238997"/>
            <a:ext cx="3336426" cy="246221"/>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ホクレン</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周年記念感謝セット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9" name="正方形/長方形 48"/>
          <p:cNvSpPr/>
          <p:nvPr/>
        </p:nvSpPr>
        <p:spPr>
          <a:xfrm>
            <a:off x="-2" y="254134"/>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p:cNvSpPr txBox="1"/>
          <p:nvPr/>
        </p:nvSpPr>
        <p:spPr>
          <a:xfrm>
            <a:off x="164267" y="214932"/>
            <a:ext cx="6529787" cy="41549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ホクレン創立</a:t>
            </a:r>
            <a:r>
              <a:rPr lang="en-US" altLang="ja-JP" sz="1400" b="1" dirty="0">
                <a:latin typeface="Meiryo UI" panose="020B0604030504040204" pitchFamily="50" charset="-128"/>
                <a:ea typeface="Meiryo UI" panose="020B0604030504040204" pitchFamily="50" charset="-128"/>
                <a:cs typeface="Meiryo UI" panose="020B0604030504040204" pitchFamily="50" charset="-128"/>
              </a:rPr>
              <a:t>100</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周</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年</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を</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記</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念した大収穫祭だけの特別なセットとプレゼントを</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ご用意</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8389" y="647681"/>
            <a:ext cx="3881138" cy="2591316"/>
          </a:xfrm>
          <a:prstGeom prst="rect">
            <a:avLst/>
          </a:prstGeom>
        </p:spPr>
      </p:pic>
      <p:pic>
        <p:nvPicPr>
          <p:cNvPr id="34" name="図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81311">
            <a:off x="4780777" y="2446708"/>
            <a:ext cx="783050" cy="1072439"/>
          </a:xfrm>
          <a:prstGeom prst="rect">
            <a:avLst/>
          </a:prstGeom>
        </p:spPr>
      </p:pic>
      <p:pic>
        <p:nvPicPr>
          <p:cNvPr id="4" name="図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6583" y="3594853"/>
            <a:ext cx="3865328" cy="2370642"/>
          </a:xfrm>
          <a:prstGeom prst="rect">
            <a:avLst/>
          </a:prstGeom>
        </p:spPr>
      </p:pic>
      <p:sp>
        <p:nvSpPr>
          <p:cNvPr id="39" name="テキスト ボックス 38"/>
          <p:cNvSpPr txBox="1"/>
          <p:nvPr/>
        </p:nvSpPr>
        <p:spPr>
          <a:xfrm>
            <a:off x="1416583" y="5978743"/>
            <a:ext cx="3336426" cy="246221"/>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ホクレン</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周年記念紅白まんじゅう</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テキスト ボックス 39"/>
          <p:cNvSpPr txBox="1"/>
          <p:nvPr/>
        </p:nvSpPr>
        <p:spPr>
          <a:xfrm>
            <a:off x="400850" y="6260271"/>
            <a:ext cx="6293204" cy="2308324"/>
          </a:xfrm>
          <a:prstGeom prst="rect">
            <a:avLst/>
          </a:prstGeom>
          <a:noFill/>
        </p:spPr>
        <p:txBody>
          <a:bodyPr wrap="squar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今年の</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4</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月でホクレ</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ン</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は</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創</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立</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周年を迎え、その記念として大収穫祭だけの特別な「ホクレン</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周年記念感謝セット」をご用意</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。ホクレン商品から無</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洗米ゆめぴりか（</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450g</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）、ゆめぴりかの発芽玄米グラノーラ、新豆金</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時、</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てんさい糖</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、顆粒片栗粉と</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ろりんぱっ、ピーターコーン、なつぞ</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らイラスト入りク</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リアファイ</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ルのセ</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ッ</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トを、感謝の気持ちを込めて“</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1,001</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円</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税込</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”の特別価格でご用意。</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開催期間中、毎日午</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後</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3</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時</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から</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50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セット限定</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で本館</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階エレベーター横特設コーナーで販売</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します</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。また</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、創立</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周年の感謝をこめ</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て「</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紅白まんじゅう」を</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16</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日（水）先着</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300</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名様</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限定</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17</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日（木）先着</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200</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名様限定</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で</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無料配布い</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たしま</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す。午前</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9</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時</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45</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分から札幌三越本館</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階ライオン口にて整理券を配布いたします</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お一人さま</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枚限り</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grpSp>
        <p:nvGrpSpPr>
          <p:cNvPr id="8" name="グループ化 7"/>
          <p:cNvGrpSpPr/>
          <p:nvPr/>
        </p:nvGrpSpPr>
        <p:grpSpPr>
          <a:xfrm>
            <a:off x="1115369" y="8682520"/>
            <a:ext cx="4752268" cy="465655"/>
            <a:chOff x="1115369" y="8682520"/>
            <a:chExt cx="4752268" cy="465655"/>
          </a:xfrm>
        </p:grpSpPr>
        <p:pic>
          <p:nvPicPr>
            <p:cNvPr id="6" name="図 5"/>
            <p:cNvPicPr>
              <a:picLocks noChangeAspect="1"/>
            </p:cNvPicPr>
            <p:nvPr/>
          </p:nvPicPr>
          <p:blipFill rotWithShape="1">
            <a:blip r:embed="rId5"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7" name="図 6"/>
            <p:cNvPicPr>
              <a:picLocks noChangeAspect="1"/>
            </p:cNvPicPr>
            <p:nvPr/>
          </p:nvPicPr>
          <p:blipFill rotWithShape="1">
            <a:blip r:embed="rId6"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1890826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rotWithShape="1">
          <a:blip r:embed="rId2">
            <a:extLst>
              <a:ext uri="{28A0092B-C50C-407E-A947-70E740481C1C}">
                <a14:useLocalDpi xmlns:a14="http://schemas.microsoft.com/office/drawing/2010/main" val="0"/>
              </a:ext>
            </a:extLst>
          </a:blip>
          <a:srcRect t="27114" b="23066"/>
          <a:stretch/>
        </p:blipFill>
        <p:spPr>
          <a:xfrm>
            <a:off x="250919" y="5239421"/>
            <a:ext cx="1988810" cy="1333948"/>
          </a:xfrm>
          <a:prstGeom prst="rect">
            <a:avLst/>
          </a:prstGeom>
        </p:spPr>
      </p:pic>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278998" y="2520089"/>
            <a:ext cx="6293204" cy="1477328"/>
          </a:xfrm>
          <a:prstGeom prst="rect">
            <a:avLst/>
          </a:prstGeom>
          <a:noFill/>
        </p:spPr>
        <p:txBody>
          <a:bodyPr wrap="squar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定番のじゃがいも、玉ねぎ、ゆり根やかぼちゃなどの秋の実りを代表する農産品のほか、りんご、なし、ぶどう、プルーンなど北海道産の果物も販売いたします。小豆、大正金時、とら豆、光黒大豆などの豆は一枡単</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位で量</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り売</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りするほ</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か、北海道産の牛肉</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･豚肉も販売いたします。</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その他新米、たまご、ホクレンブランドのハム・ソーセージ・食肉加工品、農産加工品や砂糖、乳製品など今年も豊富な大地のめぐみが勢ぞろいいたします</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18"/>
          <p:cNvSpPr txBox="1"/>
          <p:nvPr/>
        </p:nvSpPr>
        <p:spPr>
          <a:xfrm>
            <a:off x="272202" y="7193345"/>
            <a:ext cx="6300000" cy="1200329"/>
          </a:xfrm>
          <a:prstGeom prst="rect">
            <a:avLst/>
          </a:prstGeom>
          <a:noFill/>
        </p:spPr>
        <p:txBody>
          <a:bodyPr wrap="square" rtlCol="0">
            <a:spAutoFit/>
          </a:bodyPr>
          <a:lstStyle/>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お</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すすめ</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スイーツ</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として、もりもとからは余市りんごのアップルパイ、</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スイートオーケストラからは北海道</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スイートポテト、サザエからは北海道産</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かぼちゃ餡と</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カマンベールチーズを使用したたい焼</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き、グリーンズ北見からはきのことベーコンのクリームコロッケな</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ど、ホクレン大収穫祭限定のスイー</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ツや惣菜を実</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演で販売いたします</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テキスト ボックス 19"/>
          <p:cNvSpPr txBox="1"/>
          <p:nvPr/>
        </p:nvSpPr>
        <p:spPr>
          <a:xfrm>
            <a:off x="1496793" y="2120759"/>
            <a:ext cx="441146" cy="323165"/>
          </a:xfrm>
          <a:prstGeom prst="rect">
            <a:avLst/>
          </a:prstGeom>
          <a:noFill/>
        </p:spPr>
        <p:txBody>
          <a:bodyPr wrap="none" rtlCol="0">
            <a:spAutoFit/>
          </a:bodyPr>
          <a:lstStyle/>
          <a:p>
            <a:pPr>
              <a:lnSpc>
                <a:spcPct val="150000"/>
              </a:lnSpc>
            </a:pPr>
            <a:r>
              <a:rPr lang="ja-JP" altLang="en-US" sz="1000" dirty="0">
                <a:latin typeface="Meiryo UI" panose="020B0604030504040204" pitchFamily="50" charset="-128"/>
                <a:ea typeface="Meiryo UI" panose="020B0604030504040204" pitchFamily="50" charset="-128"/>
                <a:cs typeface="Meiryo UI" panose="020B0604030504040204" pitchFamily="50" charset="-128"/>
              </a:rPr>
              <a:t>野菜</a:t>
            </a:r>
          </a:p>
        </p:txBody>
      </p:sp>
      <p:sp>
        <p:nvSpPr>
          <p:cNvPr id="21" name="テキスト ボックス 20"/>
          <p:cNvSpPr txBox="1"/>
          <p:nvPr/>
        </p:nvSpPr>
        <p:spPr>
          <a:xfrm>
            <a:off x="3004977" y="2120759"/>
            <a:ext cx="441146" cy="323165"/>
          </a:xfrm>
          <a:prstGeom prst="rect">
            <a:avLst/>
          </a:prstGeom>
          <a:noFill/>
        </p:spPr>
        <p:txBody>
          <a:bodyPr wrap="none" rtlCol="0">
            <a:spAutoFit/>
          </a:bodyPr>
          <a:lstStyle/>
          <a:p>
            <a:pPr>
              <a:lnSpc>
                <a:spcPct val="150000"/>
              </a:lnSpc>
            </a:pP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果物</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テキスト ボックス 21"/>
          <p:cNvSpPr txBox="1"/>
          <p:nvPr/>
        </p:nvSpPr>
        <p:spPr>
          <a:xfrm>
            <a:off x="4713568" y="2120759"/>
            <a:ext cx="312906" cy="323165"/>
          </a:xfrm>
          <a:prstGeom prst="rect">
            <a:avLst/>
          </a:prstGeom>
          <a:noFill/>
        </p:spPr>
        <p:txBody>
          <a:bodyPr wrap="none" rtlCol="0">
            <a:spAutoFit/>
          </a:bodyPr>
          <a:lstStyle/>
          <a:p>
            <a:pPr>
              <a:lnSpc>
                <a:spcPct val="150000"/>
              </a:lnSpc>
            </a:pP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豆</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6099503" y="2120759"/>
            <a:ext cx="441146" cy="323165"/>
          </a:xfrm>
          <a:prstGeom prst="rect">
            <a:avLst/>
          </a:prstGeom>
          <a:noFill/>
        </p:spPr>
        <p:txBody>
          <a:bodyPr wrap="none" rtlCol="0">
            <a:spAutoFit/>
          </a:bodyPr>
          <a:lstStyle/>
          <a:p>
            <a:pPr>
              <a:lnSpc>
                <a:spcPct val="150000"/>
              </a:lnSpc>
            </a:pP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精肉</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181079" y="6585589"/>
            <a:ext cx="2026758" cy="400110"/>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もりも</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と</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余市りんごのアップルパイ</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5" name="テキスト ボックス 24"/>
          <p:cNvSpPr txBox="1"/>
          <p:nvPr/>
        </p:nvSpPr>
        <p:spPr>
          <a:xfrm>
            <a:off x="2250703" y="6585589"/>
            <a:ext cx="2026758" cy="400110"/>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スイートオーケストラ</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北海道スイートポテト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テキスト ボックス 25"/>
          <p:cNvSpPr txBox="1"/>
          <p:nvPr/>
        </p:nvSpPr>
        <p:spPr>
          <a:xfrm>
            <a:off x="4359558" y="6585589"/>
            <a:ext cx="2383727" cy="400110"/>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サザエ十勝大名</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北海道産かぼちゃ餡とカマンベール</a:t>
            </a:r>
            <a:r>
              <a:rPr lang="ja-JP" altLang="en-US" sz="1000" dirty="0" err="1" smtClean="0">
                <a:latin typeface="Meiryo UI" panose="020B0604030504040204" pitchFamily="50" charset="-128"/>
                <a:ea typeface="Meiryo UI" panose="020B0604030504040204" pitchFamily="50" charset="-128"/>
                <a:cs typeface="Meiryo UI" panose="020B0604030504040204" pitchFamily="50" charset="-128"/>
              </a:rPr>
              <a:t>たい</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焼き</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7" name="図 2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877156" y="1141496"/>
            <a:ext cx="1545046" cy="1030031"/>
          </a:xfrm>
          <a:prstGeom prst="rect">
            <a:avLst/>
          </a:prstGeom>
        </p:spPr>
      </p:pic>
      <p:pic>
        <p:nvPicPr>
          <p:cNvPr id="29" name="図 28"/>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314458" y="1141266"/>
            <a:ext cx="1545046" cy="1030031"/>
          </a:xfrm>
          <a:prstGeom prst="rect">
            <a:avLst/>
          </a:prstGeom>
        </p:spPr>
      </p:pic>
      <p:pic>
        <p:nvPicPr>
          <p:cNvPr id="30" name="図 29"/>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39855" y="1141266"/>
            <a:ext cx="1542497" cy="1030031"/>
          </a:xfrm>
          <a:prstGeom prst="rect">
            <a:avLst/>
          </a:prstGeom>
        </p:spPr>
      </p:pic>
      <p:pic>
        <p:nvPicPr>
          <p:cNvPr id="37" name="図 36"/>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2351666" y="5243232"/>
            <a:ext cx="1995162" cy="1330108"/>
          </a:xfrm>
          <a:prstGeom prst="rect">
            <a:avLst/>
          </a:prstGeom>
        </p:spPr>
      </p:pic>
      <p:pic>
        <p:nvPicPr>
          <p:cNvPr id="45" name="図 44"/>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768186" y="5286943"/>
            <a:ext cx="360000" cy="360000"/>
          </a:xfrm>
          <a:prstGeom prst="rect">
            <a:avLst/>
          </a:prstGeom>
        </p:spPr>
      </p:pic>
      <p:pic>
        <p:nvPicPr>
          <p:cNvPr id="47" name="図 46"/>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934615" y="5303424"/>
            <a:ext cx="360000" cy="360000"/>
          </a:xfrm>
          <a:prstGeom prst="rect">
            <a:avLst/>
          </a:prstGeom>
        </p:spPr>
      </p:pic>
      <p:sp>
        <p:nvSpPr>
          <p:cNvPr id="49" name="正方形/長方形 48"/>
          <p:cNvSpPr/>
          <p:nvPr/>
        </p:nvSpPr>
        <p:spPr>
          <a:xfrm>
            <a:off x="-2" y="254134"/>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0" name="正方形/長方形 49"/>
          <p:cNvSpPr/>
          <p:nvPr/>
        </p:nvSpPr>
        <p:spPr>
          <a:xfrm>
            <a:off x="-2" y="4311219"/>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p:cNvSpPr txBox="1"/>
          <p:nvPr/>
        </p:nvSpPr>
        <p:spPr>
          <a:xfrm>
            <a:off x="89435" y="630430"/>
            <a:ext cx="6529787" cy="415498"/>
          </a:xfrm>
          <a:prstGeom prst="rect">
            <a:avLst/>
          </a:prstGeom>
          <a:noFill/>
        </p:spPr>
        <p:txBody>
          <a:bodyPr wrap="square" rtlCol="0">
            <a:spAutoFit/>
          </a:bodyPr>
          <a:lstStyle/>
          <a:p>
            <a:pPr>
              <a:lnSpc>
                <a:spcPct val="150000"/>
              </a:lnSpc>
            </a:pP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北海道の生産者が大切に育てた農畜産物が、今年もホクレン大収穫祭にやってきます！</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98519" y="4283207"/>
            <a:ext cx="6529787" cy="41549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毎年人</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気の実演コーナーが今年も充実！</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2" name="テキスト ボックス 31"/>
          <p:cNvSpPr txBox="1"/>
          <p:nvPr/>
        </p:nvSpPr>
        <p:spPr>
          <a:xfrm>
            <a:off x="164267" y="214932"/>
            <a:ext cx="6529787" cy="415498"/>
          </a:xfrm>
          <a:prstGeom prst="rect">
            <a:avLst/>
          </a:prstGeom>
          <a:noFill/>
        </p:spPr>
        <p:txBody>
          <a:bodyPr wrap="square" rtlCol="0">
            <a:spAutoFit/>
          </a:bodyPr>
          <a:lstStyle/>
          <a:p>
            <a:pPr>
              <a:lnSpc>
                <a:spcPct val="150000"/>
              </a:lnSpc>
            </a:pP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じゃがいも、玉ねぎ、かぼちゃ！北海道の農畜産物が勢ぞろい！</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5" name="テキスト ボックス 34"/>
          <p:cNvSpPr txBox="1"/>
          <p:nvPr/>
        </p:nvSpPr>
        <p:spPr>
          <a:xfrm>
            <a:off x="250919" y="4730882"/>
            <a:ext cx="6529787" cy="415498"/>
          </a:xfrm>
          <a:prstGeom prst="rect">
            <a:avLst/>
          </a:prstGeom>
          <a:noFill/>
        </p:spPr>
        <p:txBody>
          <a:bodyPr wrap="square" rtlCol="0">
            <a:spAutoFit/>
          </a:bodyPr>
          <a:lstStyle/>
          <a:p>
            <a:pPr>
              <a:lnSpc>
                <a:spcPct val="150000"/>
              </a:lnSpc>
            </a:pP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ス</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イ</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ーツからお惣菜まで</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31" name="図 30"/>
          <p:cNvPicPr>
            <a:picLocks noChangeAspect="1"/>
          </p:cNvPicPr>
          <p:nvPr/>
        </p:nvPicPr>
        <p:blipFill rotWithShape="1">
          <a:blip r:embed="rId8" cstate="print">
            <a:extLst>
              <a:ext uri="{28A0092B-C50C-407E-A947-70E740481C1C}">
                <a14:useLocalDpi xmlns:a14="http://schemas.microsoft.com/office/drawing/2010/main" val="0"/>
              </a:ext>
            </a:extLst>
          </a:blip>
          <a:srcRect l="48387" r="41" b="26602"/>
          <a:stretch/>
        </p:blipFill>
        <p:spPr>
          <a:xfrm>
            <a:off x="5015180" y="1134449"/>
            <a:ext cx="1604041" cy="1037112"/>
          </a:xfrm>
          <a:prstGeom prst="rect">
            <a:avLst/>
          </a:prstGeom>
        </p:spPr>
      </p:pic>
      <p:pic>
        <p:nvPicPr>
          <p:cNvPr id="3" name="図 2"/>
          <p:cNvPicPr>
            <a:picLocks noChangeAspect="1"/>
          </p:cNvPicPr>
          <p:nvPr/>
        </p:nvPicPr>
        <p:blipFill rotWithShape="1">
          <a:blip r:embed="rId9">
            <a:extLst>
              <a:ext uri="{28A0092B-C50C-407E-A947-70E740481C1C}">
                <a14:useLocalDpi xmlns:a14="http://schemas.microsoft.com/office/drawing/2010/main" val="0"/>
              </a:ext>
            </a:extLst>
          </a:blip>
          <a:srcRect t="28188" b="26361"/>
          <a:stretch/>
        </p:blipFill>
        <p:spPr>
          <a:xfrm>
            <a:off x="4455770" y="5227328"/>
            <a:ext cx="1960852" cy="1333949"/>
          </a:xfrm>
          <a:prstGeom prst="rect">
            <a:avLst/>
          </a:prstGeom>
        </p:spPr>
      </p:pic>
      <p:pic>
        <p:nvPicPr>
          <p:cNvPr id="39" name="図 38"/>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001874" y="5305216"/>
            <a:ext cx="360000" cy="360000"/>
          </a:xfrm>
          <a:prstGeom prst="rect">
            <a:avLst/>
          </a:prstGeom>
        </p:spPr>
      </p:pic>
      <p:grpSp>
        <p:nvGrpSpPr>
          <p:cNvPr id="40" name="グループ化 39"/>
          <p:cNvGrpSpPr/>
          <p:nvPr/>
        </p:nvGrpSpPr>
        <p:grpSpPr>
          <a:xfrm>
            <a:off x="1115369" y="8682520"/>
            <a:ext cx="4752268" cy="465655"/>
            <a:chOff x="1115369" y="8682520"/>
            <a:chExt cx="4752268" cy="465655"/>
          </a:xfrm>
        </p:grpSpPr>
        <p:pic>
          <p:nvPicPr>
            <p:cNvPr id="41" name="図 40"/>
            <p:cNvPicPr>
              <a:picLocks noChangeAspect="1"/>
            </p:cNvPicPr>
            <p:nvPr/>
          </p:nvPicPr>
          <p:blipFill rotWithShape="1">
            <a:blip r:embed="rId10"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42" name="図 41"/>
            <p:cNvPicPr>
              <a:picLocks noChangeAspect="1"/>
            </p:cNvPicPr>
            <p:nvPr/>
          </p:nvPicPr>
          <p:blipFill rotWithShape="1">
            <a:blip r:embed="rId11"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581206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ボックス 11"/>
          <p:cNvSpPr txBox="1"/>
          <p:nvPr/>
        </p:nvSpPr>
        <p:spPr>
          <a:xfrm>
            <a:off x="964094" y="3921645"/>
            <a:ext cx="973343" cy="400110"/>
          </a:xfrm>
          <a:prstGeom prst="rect">
            <a:avLst/>
          </a:prstGeom>
          <a:noFill/>
        </p:spPr>
        <p:txBody>
          <a:bodyPr wrap="none" rtlCol="0">
            <a:spAutoFit/>
          </a:bodyPr>
          <a:lstStyle/>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ふうれん特産館</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ソフト大福各種</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テキスト ボックス 12"/>
          <p:cNvSpPr txBox="1"/>
          <p:nvPr/>
        </p:nvSpPr>
        <p:spPr>
          <a:xfrm>
            <a:off x="2435822" y="3921645"/>
            <a:ext cx="1999265" cy="400110"/>
          </a:xfrm>
          <a:prstGeom prst="rect">
            <a:avLst/>
          </a:prstGeom>
          <a:noFill/>
        </p:spPr>
        <p:txBody>
          <a:bodyPr wrap="none" rtlCol="0">
            <a:spAutoFit/>
          </a:bodyPr>
          <a:lstStyle/>
          <a:p>
            <a:pPr algn="ctr"/>
            <a:r>
              <a:rPr lang="ja-JP" altLang="en-US" sz="1000" dirty="0">
                <a:latin typeface="Meiryo UI" panose="020B0604030504040204" pitchFamily="50" charset="-128"/>
                <a:ea typeface="Meiryo UI" panose="020B0604030504040204" pitchFamily="50" charset="-128"/>
                <a:cs typeface="Meiryo UI" panose="020B0604030504040204" pitchFamily="50" charset="-128"/>
              </a:rPr>
              <a:t>山本</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養蜂園</a:t>
            </a:r>
            <a:endParaRPr lang="en-US" altLang="ja-JP" sz="1000" dirty="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a:latin typeface="Meiryo UI" panose="020B0604030504040204" pitchFamily="50" charset="-128"/>
                <a:ea typeface="Meiryo UI" panose="020B0604030504040204" pitchFamily="50" charset="-128"/>
                <a:cs typeface="Meiryo UI" panose="020B0604030504040204" pitchFamily="50" charset="-128"/>
              </a:rPr>
              <a:t>クローバーはちみつ、アカシアは</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ちみつ</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テキスト ボックス 13"/>
          <p:cNvSpPr txBox="1"/>
          <p:nvPr/>
        </p:nvSpPr>
        <p:spPr>
          <a:xfrm>
            <a:off x="4972616" y="3912115"/>
            <a:ext cx="774571" cy="400110"/>
          </a:xfrm>
          <a:prstGeom prst="rect">
            <a:avLst/>
          </a:prstGeom>
          <a:noFill/>
        </p:spPr>
        <p:txBody>
          <a:bodyPr wrap="none" rtlCol="0">
            <a:spAutoFit/>
          </a:bodyPr>
          <a:lstStyle/>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幌加内そば</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五･五そば</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268183" y="4330726"/>
            <a:ext cx="6300000" cy="646331"/>
          </a:xfrm>
          <a:prstGeom prst="rect">
            <a:avLst/>
          </a:prstGeom>
          <a:noFill/>
        </p:spPr>
        <p:txBody>
          <a:bodyPr wrap="square" rtlCol="0">
            <a:spAutoFit/>
          </a:bodyPr>
          <a:lstStyle/>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ふうれん特産館のソフト大福や山本養蜂園のはちみつ、幌加内そばなど、「くるるの杜」がセレクトした全道の生産者や</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の商品を販売します。</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テキスト ボックス 20"/>
          <p:cNvSpPr txBox="1"/>
          <p:nvPr/>
        </p:nvSpPr>
        <p:spPr>
          <a:xfrm>
            <a:off x="315007" y="6842170"/>
            <a:ext cx="2026758" cy="553998"/>
          </a:xfrm>
          <a:prstGeom prst="rect">
            <a:avLst/>
          </a:prstGeom>
          <a:noFill/>
        </p:spPr>
        <p:txBody>
          <a:bodyPr wrap="square" rtlCol="0">
            <a:spAutoFit/>
          </a:bodyPr>
          <a:lstStyle/>
          <a:p>
            <a:pPr algn="ct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新はこだて八雲支店</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八雲漬物研究</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グルー</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プ</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おぼこ漬</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テキスト ボックス 21"/>
          <p:cNvSpPr txBox="1"/>
          <p:nvPr/>
        </p:nvSpPr>
        <p:spPr>
          <a:xfrm>
            <a:off x="4442349" y="6871681"/>
            <a:ext cx="2021529" cy="400110"/>
          </a:xfrm>
          <a:prstGeom prst="rect">
            <a:avLst/>
          </a:prstGeom>
          <a:noFill/>
        </p:spPr>
        <p:txBody>
          <a:bodyPr wrap="square" rtlCol="0">
            <a:spAutoFit/>
          </a:bodyPr>
          <a:lstStyle/>
          <a:p>
            <a:pPr algn="ct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夕張市</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煮豆缶詰</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213412" y="7334676"/>
            <a:ext cx="6300000" cy="1200329"/>
          </a:xfrm>
          <a:prstGeom prst="rect">
            <a:avLst/>
          </a:prstGeom>
          <a:noFill/>
        </p:spPr>
        <p:txBody>
          <a:bodyPr wrap="square" rtlCol="0">
            <a:spAutoFit/>
          </a:bodyPr>
          <a:lstStyle/>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その他にも北海道内各地から多数出品</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新はこだ</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て八雲支店八雲漬物研究グループおぼこ漬け</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よい</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ちのりんご</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南るもいの</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りんご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今金町の今</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金</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男</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しゃく　　</a:t>
            </a:r>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わっかないの勇知</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いも</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夕張市の煮豆の</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缶詰　　■</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おとふけの豆</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加工品　　など</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grpSp>
        <p:nvGrpSpPr>
          <p:cNvPr id="28" name="グループ化 27"/>
          <p:cNvGrpSpPr/>
          <p:nvPr/>
        </p:nvGrpSpPr>
        <p:grpSpPr>
          <a:xfrm>
            <a:off x="1022154" y="1429723"/>
            <a:ext cx="4535445" cy="1107996"/>
            <a:chOff x="7001189" y="2560843"/>
            <a:chExt cx="4535445" cy="1107996"/>
          </a:xfrm>
        </p:grpSpPr>
        <p:sp>
          <p:nvSpPr>
            <p:cNvPr id="4" name="テキスト ボックス 3"/>
            <p:cNvSpPr txBox="1"/>
            <p:nvPr/>
          </p:nvSpPr>
          <p:spPr>
            <a:xfrm>
              <a:off x="7001189" y="2565400"/>
              <a:ext cx="1880643" cy="938719"/>
            </a:xfrm>
            <a:prstGeom prst="rect">
              <a:avLst/>
            </a:prstGeom>
            <a:noFill/>
          </p:spPr>
          <p:txBody>
            <a:bodyPr wrap="none" rtlCol="0">
              <a:spAutoFit/>
            </a:bodyPr>
            <a:lstStyle/>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16</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木</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18</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金</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土</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テキスト ボックス 25"/>
            <p:cNvSpPr txBox="1"/>
            <p:nvPr/>
          </p:nvSpPr>
          <p:spPr>
            <a:xfrm>
              <a:off x="8881832" y="2560843"/>
              <a:ext cx="1486304" cy="938719"/>
            </a:xfrm>
            <a:prstGeom prst="rect">
              <a:avLst/>
            </a:prstGeom>
            <a:noFill/>
          </p:spPr>
          <p:txBody>
            <a:bodyPr wrap="none" rtlCol="0">
              <a:spAutoFit/>
            </a:bodyPr>
            <a:lstStyle/>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長嶋農園（由仁町）</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三井農場（本別町）</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つむぎや　（美唄市）</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100" dirty="0" err="1" smtClean="0">
                  <a:latin typeface="Meiryo UI" panose="020B0604030504040204" pitchFamily="50" charset="-128"/>
                  <a:ea typeface="Meiryo UI" panose="020B0604030504040204" pitchFamily="50" charset="-128"/>
                  <a:cs typeface="Meiryo UI" panose="020B0604030504040204" pitchFamily="50" charset="-128"/>
                </a:rPr>
                <a:t>びら</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とり</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斜里町</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テキスト ボックス 26"/>
            <p:cNvSpPr txBox="1"/>
            <p:nvPr/>
          </p:nvSpPr>
          <p:spPr>
            <a:xfrm>
              <a:off x="10100022" y="2560843"/>
              <a:ext cx="1436612" cy="1107996"/>
            </a:xfrm>
            <a:prstGeom prst="rect">
              <a:avLst/>
            </a:prstGeom>
            <a:noFill/>
          </p:spPr>
          <p:txBody>
            <a:bodyPr wrap="none" rtlCol="0">
              <a:spAutoFit/>
            </a:bodyPr>
            <a:lstStyle/>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「長嶋さんの野菜めし」</a:t>
              </a: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カラフル大根」</a:t>
              </a: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「乾燥野菜」</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「ニシパの恋人」</a:t>
              </a: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こはるラーメン各種</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「にんじんジュース」</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p:txBody>
        </p:sp>
      </p:grpSp>
      <p:pic>
        <p:nvPicPr>
          <p:cNvPr id="33" name="図 32"/>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59765" y="2741276"/>
            <a:ext cx="1782000" cy="1188000"/>
          </a:xfrm>
          <a:prstGeom prst="rect">
            <a:avLst/>
          </a:prstGeom>
        </p:spPr>
      </p:pic>
      <p:grpSp>
        <p:nvGrpSpPr>
          <p:cNvPr id="38" name="グループ化 37"/>
          <p:cNvGrpSpPr/>
          <p:nvPr/>
        </p:nvGrpSpPr>
        <p:grpSpPr>
          <a:xfrm>
            <a:off x="4495340" y="2741276"/>
            <a:ext cx="1729123" cy="1188000"/>
            <a:chOff x="-2063577" y="2605603"/>
            <a:chExt cx="1932660" cy="1332000"/>
          </a:xfrm>
        </p:grpSpPr>
        <p:pic>
          <p:nvPicPr>
            <p:cNvPr id="36" name="図 3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939959" y="2605603"/>
              <a:ext cx="1809042" cy="1332000"/>
            </a:xfrm>
            <a:prstGeom prst="rect">
              <a:avLst/>
            </a:prstGeom>
          </p:spPr>
        </p:pic>
        <p:pic>
          <p:nvPicPr>
            <p:cNvPr id="35" name="図 3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693365">
              <a:off x="-2063577" y="2673592"/>
              <a:ext cx="420316" cy="1196022"/>
            </a:xfrm>
            <a:prstGeom prst="rect">
              <a:avLst/>
            </a:prstGeom>
          </p:spPr>
        </p:pic>
      </p:grpSp>
      <p:pic>
        <p:nvPicPr>
          <p:cNvPr id="42" name="図 41"/>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37386" y="5653413"/>
            <a:ext cx="1782000" cy="1188000"/>
          </a:xfrm>
          <a:prstGeom prst="rect">
            <a:avLst/>
          </a:prstGeom>
        </p:spPr>
      </p:pic>
      <p:sp>
        <p:nvSpPr>
          <p:cNvPr id="47" name="正方形/長方形 46"/>
          <p:cNvSpPr/>
          <p:nvPr/>
        </p:nvSpPr>
        <p:spPr>
          <a:xfrm>
            <a:off x="287702" y="817178"/>
            <a:ext cx="6300000" cy="1800953"/>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8" name="テキスト ボックス 47"/>
          <p:cNvSpPr txBox="1"/>
          <p:nvPr/>
        </p:nvSpPr>
        <p:spPr>
          <a:xfrm>
            <a:off x="284760" y="842196"/>
            <a:ext cx="1101584" cy="276999"/>
          </a:xfrm>
          <a:prstGeom prst="rect">
            <a:avLst/>
          </a:prstGeom>
          <a:noFill/>
        </p:spPr>
        <p:txBody>
          <a:bodyPr wrap="none" rtlCol="0">
            <a:spAutoFit/>
          </a:bodyPr>
          <a:lstStyle/>
          <a:p>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キッチン</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どきどき</a:t>
            </a:r>
            <a:endParaRPr lang="en-US" altLang="ja-JP" sz="12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49" name="テキスト ボックス 48"/>
          <p:cNvSpPr txBox="1"/>
          <p:nvPr/>
        </p:nvSpPr>
        <p:spPr>
          <a:xfrm>
            <a:off x="1341389" y="786215"/>
            <a:ext cx="5224507" cy="646331"/>
          </a:xfrm>
          <a:prstGeom prst="rect">
            <a:avLst/>
          </a:prstGeom>
          <a:noFill/>
        </p:spPr>
        <p:txBody>
          <a:bodyPr wrap="non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道内各地の生産者・</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とくるるの杜スタッフが全道のおいしい農畜産物</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を</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実演調理で試食提供する</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人気コーナー。今年も大収穫祭会場で特別開催します。</a:t>
            </a:r>
            <a:endParaRPr lang="en-US" altLang="ja-JP"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9" name="正方形/長方形 38"/>
          <p:cNvSpPr/>
          <p:nvPr/>
        </p:nvSpPr>
        <p:spPr>
          <a:xfrm>
            <a:off x="-2" y="254134"/>
            <a:ext cx="6597382"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正方形/長方形 40"/>
          <p:cNvSpPr/>
          <p:nvPr/>
        </p:nvSpPr>
        <p:spPr>
          <a:xfrm>
            <a:off x="-2" y="5065254"/>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3" name="テキスト ボックス 42"/>
          <p:cNvSpPr txBox="1"/>
          <p:nvPr/>
        </p:nvSpPr>
        <p:spPr>
          <a:xfrm>
            <a:off x="89435" y="220855"/>
            <a:ext cx="6529787" cy="370358"/>
          </a:xfrm>
          <a:prstGeom prst="rect">
            <a:avLst/>
          </a:prstGeom>
          <a:noFill/>
        </p:spPr>
        <p:txBody>
          <a:bodyPr wrap="square" rtlCol="0">
            <a:spAutoFit/>
          </a:bodyPr>
          <a:lstStyle/>
          <a:p>
            <a:pPr>
              <a:lnSpc>
                <a:spcPct val="150000"/>
              </a:lnSpc>
            </a:pP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「くる</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るの</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杜」から生</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産者</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と</a:t>
            </a:r>
            <a:r>
              <a:rPr lang="en-US" altLang="ja-JP" sz="1400" b="1"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の</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心</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を</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込めた多彩</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な</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おいしさ</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を</a:t>
            </a: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お届けします</a:t>
            </a:r>
            <a:r>
              <a:rPr lang="ja-JP" altLang="en-US" sz="1100" b="1" dirty="0">
                <a:latin typeface="Meiryo UI" panose="020B0604030504040204" pitchFamily="50" charset="-128"/>
                <a:ea typeface="Meiryo UI" panose="020B0604030504040204" pitchFamily="50" charset="-128"/>
                <a:cs typeface="Meiryo UI" panose="020B0604030504040204" pitchFamily="50" charset="-128"/>
              </a:rPr>
              <a:t>。</a:t>
            </a:r>
          </a:p>
        </p:txBody>
      </p:sp>
      <p:sp>
        <p:nvSpPr>
          <p:cNvPr id="44" name="テキスト ボックス 43"/>
          <p:cNvSpPr txBox="1"/>
          <p:nvPr/>
        </p:nvSpPr>
        <p:spPr>
          <a:xfrm>
            <a:off x="98519" y="5037242"/>
            <a:ext cx="6529787" cy="41549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北海</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道内各地から、</a:t>
            </a:r>
            <a:r>
              <a:rPr lang="en-US" altLang="ja-JP" sz="1400" b="1"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・生産者が対面販売で出店。</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34" name="図 33"/>
          <p:cNvPicPr>
            <a:picLocks noChangeAspect="1"/>
          </p:cNvPicPr>
          <p:nvPr/>
        </p:nvPicPr>
        <p:blipFill rotWithShape="1">
          <a:blip r:embed="rId6">
            <a:extLst>
              <a:ext uri="{28A0092B-C50C-407E-A947-70E740481C1C}">
                <a14:useLocalDpi xmlns:a14="http://schemas.microsoft.com/office/drawing/2010/main" val="0"/>
              </a:ext>
            </a:extLst>
          </a:blip>
          <a:srcRect t="9101" b="7972"/>
          <a:stretch/>
        </p:blipFill>
        <p:spPr>
          <a:xfrm>
            <a:off x="5958006" y="39880"/>
            <a:ext cx="899994" cy="746336"/>
          </a:xfrm>
          <a:prstGeom prst="rect">
            <a:avLst/>
          </a:prstGeom>
        </p:spPr>
      </p:pic>
      <p:pic>
        <p:nvPicPr>
          <p:cNvPr id="2" name="図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22616" y="2736060"/>
            <a:ext cx="1791135" cy="1198432"/>
          </a:xfrm>
          <a:prstGeom prst="rect">
            <a:avLst/>
          </a:prstGeom>
        </p:spPr>
      </p:pic>
      <p:grpSp>
        <p:nvGrpSpPr>
          <p:cNvPr id="53" name="グループ化 52"/>
          <p:cNvGrpSpPr/>
          <p:nvPr/>
        </p:nvGrpSpPr>
        <p:grpSpPr>
          <a:xfrm>
            <a:off x="1115369" y="8682520"/>
            <a:ext cx="4752268" cy="465655"/>
            <a:chOff x="1115369" y="8682520"/>
            <a:chExt cx="4752268" cy="465655"/>
          </a:xfrm>
        </p:grpSpPr>
        <p:pic>
          <p:nvPicPr>
            <p:cNvPr id="54" name="図 53"/>
            <p:cNvPicPr>
              <a:picLocks noChangeAspect="1"/>
            </p:cNvPicPr>
            <p:nvPr/>
          </p:nvPicPr>
          <p:blipFill rotWithShape="1">
            <a:blip r:embed="rId8"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55" name="図 54"/>
            <p:cNvPicPr>
              <a:picLocks noChangeAspect="1"/>
            </p:cNvPicPr>
            <p:nvPr/>
          </p:nvPicPr>
          <p:blipFill rotWithShape="1">
            <a:blip r:embed="rId9"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pic>
        <p:nvPicPr>
          <p:cNvPr id="6" name="図 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29094" y="5625269"/>
            <a:ext cx="1719933" cy="1204679"/>
          </a:xfrm>
          <a:prstGeom prst="rect">
            <a:avLst/>
          </a:prstGeom>
        </p:spPr>
      </p:pic>
      <p:pic>
        <p:nvPicPr>
          <p:cNvPr id="7" name="図 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522616" y="5640482"/>
            <a:ext cx="1865376" cy="1222218"/>
          </a:xfrm>
          <a:prstGeom prst="rect">
            <a:avLst/>
          </a:prstGeom>
        </p:spPr>
      </p:pic>
      <p:sp>
        <p:nvSpPr>
          <p:cNvPr id="45" name="テキスト ボックス 44"/>
          <p:cNvSpPr txBox="1"/>
          <p:nvPr/>
        </p:nvSpPr>
        <p:spPr>
          <a:xfrm>
            <a:off x="2346012" y="6841184"/>
            <a:ext cx="2021529" cy="400110"/>
          </a:xfrm>
          <a:prstGeom prst="rect">
            <a:avLst/>
          </a:prstGeom>
          <a:noFill/>
        </p:spPr>
        <p:txBody>
          <a:bodyPr wrap="square" rtlCol="0">
            <a:spAutoFit/>
          </a:bodyPr>
          <a:lstStyle/>
          <a:p>
            <a:pPr algn="ct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JA</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今金町</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今金男しゃく</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74398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p:cNvSpPr txBox="1"/>
          <p:nvPr/>
        </p:nvSpPr>
        <p:spPr>
          <a:xfrm>
            <a:off x="328306" y="4024176"/>
            <a:ext cx="6300000" cy="923330"/>
          </a:xfrm>
          <a:prstGeom prst="rect">
            <a:avLst/>
          </a:prstGeom>
          <a:noFill/>
        </p:spPr>
        <p:txBody>
          <a:bodyPr wrap="squar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北海道ぎょれんの魚介類コーナーが今年も</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出店。特製醤</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油ダレに漬け込ん</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だ‘’新物‘’のい</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くら醤油漬け</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や、た</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らこ・筋子・昆布・ほたて干し貝柱の量り売りなど、北海道産の多彩な魚介類を取りそろえて販売いたします</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テキスト ボックス 13"/>
          <p:cNvSpPr txBox="1"/>
          <p:nvPr/>
        </p:nvSpPr>
        <p:spPr>
          <a:xfrm>
            <a:off x="410534" y="1996264"/>
            <a:ext cx="1522463" cy="400110"/>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北海道産いくら醤油漬け</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標津産筋子</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テキスト ボックス 14"/>
          <p:cNvSpPr txBox="1"/>
          <p:nvPr/>
        </p:nvSpPr>
        <p:spPr>
          <a:xfrm>
            <a:off x="2297970" y="1996264"/>
            <a:ext cx="1008609" cy="400110"/>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冷凍ほたて貝柱</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刺身用</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テキスト ボックス 15"/>
          <p:cNvSpPr txBox="1"/>
          <p:nvPr/>
        </p:nvSpPr>
        <p:spPr>
          <a:xfrm>
            <a:off x="4216551" y="2008568"/>
            <a:ext cx="1623274" cy="400110"/>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日高昆布、羅臼昆布</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厚岸早煮</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昆布</a:t>
            </a:r>
          </a:p>
        </p:txBody>
      </p:sp>
      <p:sp>
        <p:nvSpPr>
          <p:cNvPr id="17" name="テキスト ボックス 16"/>
          <p:cNvSpPr txBox="1"/>
          <p:nvPr/>
        </p:nvSpPr>
        <p:spPr>
          <a:xfrm>
            <a:off x="459970" y="3727763"/>
            <a:ext cx="973343"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ほたて干し貝柱</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テキスト ボックス 17"/>
          <p:cNvSpPr txBox="1"/>
          <p:nvPr/>
        </p:nvSpPr>
        <p:spPr>
          <a:xfrm>
            <a:off x="2386809" y="3746226"/>
            <a:ext cx="1431802"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北海道産一夜干し各種</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p:cNvSpPr txBox="1"/>
          <p:nvPr/>
        </p:nvSpPr>
        <p:spPr>
          <a:xfrm>
            <a:off x="237852" y="6878116"/>
            <a:ext cx="1010213"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スティックシュガー</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411870" y="6878116"/>
            <a:ext cx="1071127"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あら</a:t>
            </a:r>
            <a:r>
              <a:rPr lang="ja-JP" altLang="en-US" sz="1000" dirty="0" err="1" smtClean="0">
                <a:latin typeface="Meiryo UI" panose="020B0604030504040204" pitchFamily="50" charset="-128"/>
                <a:ea typeface="Meiryo UI" panose="020B0604030504040204" pitchFamily="50" charset="-128"/>
                <a:cs typeface="Meiryo UI" panose="020B0604030504040204" pitchFamily="50" charset="-128"/>
              </a:rPr>
              <a:t>びき</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ウインナー</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5" name="テキスト ボックス 24"/>
          <p:cNvSpPr txBox="1"/>
          <p:nvPr/>
        </p:nvSpPr>
        <p:spPr>
          <a:xfrm>
            <a:off x="4546966" y="6878116"/>
            <a:ext cx="481222"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たまご</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テキスト ボックス 25"/>
          <p:cNvSpPr txBox="1"/>
          <p:nvPr/>
        </p:nvSpPr>
        <p:spPr>
          <a:xfrm>
            <a:off x="289311" y="7369005"/>
            <a:ext cx="6300000" cy="646331"/>
          </a:xfrm>
          <a:prstGeom prst="rect">
            <a:avLst/>
          </a:prstGeom>
          <a:noFill/>
        </p:spPr>
        <p:txBody>
          <a:bodyPr wrap="squar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期間中会場では、「スティックシュガー」のつかみどり、「あらびきウィンナー」のすくいどり、つかみとったスーパーボールの個数分の卵をお持ち帰りいただけるつかみど</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り企画を</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毎日開催！</a:t>
            </a:r>
          </a:p>
        </p:txBody>
      </p:sp>
      <p:pic>
        <p:nvPicPr>
          <p:cNvPr id="45" name="図 44"/>
          <p:cNvPicPr>
            <a:picLocks noChangeAspect="1"/>
          </p:cNvPicPr>
          <p:nvPr/>
        </p:nvPicPr>
        <p:blipFill>
          <a:blip r:embed="rId2"/>
          <a:stretch>
            <a:fillRect/>
          </a:stretch>
        </p:blipFill>
        <p:spPr>
          <a:xfrm>
            <a:off x="335801" y="5629715"/>
            <a:ext cx="1882530" cy="1260000"/>
          </a:xfrm>
          <a:prstGeom prst="rect">
            <a:avLst/>
          </a:prstGeom>
        </p:spPr>
      </p:pic>
      <p:pic>
        <p:nvPicPr>
          <p:cNvPr id="46" name="図 45"/>
          <p:cNvPicPr>
            <a:picLocks noChangeAspect="1"/>
          </p:cNvPicPr>
          <p:nvPr/>
        </p:nvPicPr>
        <p:blipFill>
          <a:blip r:embed="rId3"/>
          <a:stretch>
            <a:fillRect/>
          </a:stretch>
        </p:blipFill>
        <p:spPr>
          <a:xfrm>
            <a:off x="2485778" y="5629715"/>
            <a:ext cx="1886440" cy="1260000"/>
          </a:xfrm>
          <a:prstGeom prst="rect">
            <a:avLst/>
          </a:prstGeom>
        </p:spPr>
      </p:pic>
      <p:pic>
        <p:nvPicPr>
          <p:cNvPr id="47" name="図 46"/>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637703" y="5621180"/>
            <a:ext cx="1866748" cy="1260000"/>
          </a:xfrm>
          <a:prstGeom prst="rect">
            <a:avLst/>
          </a:prstGeom>
        </p:spPr>
      </p:pic>
      <p:sp>
        <p:nvSpPr>
          <p:cNvPr id="29" name="正方形/長方形 28"/>
          <p:cNvSpPr/>
          <p:nvPr/>
        </p:nvSpPr>
        <p:spPr>
          <a:xfrm>
            <a:off x="-2" y="254134"/>
            <a:ext cx="6153152" cy="297324"/>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正方形/長方形 33"/>
          <p:cNvSpPr/>
          <p:nvPr/>
        </p:nvSpPr>
        <p:spPr>
          <a:xfrm>
            <a:off x="-3" y="5068806"/>
            <a:ext cx="6530400" cy="30259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テキスト ボックス 37"/>
          <p:cNvSpPr txBox="1"/>
          <p:nvPr/>
        </p:nvSpPr>
        <p:spPr>
          <a:xfrm>
            <a:off x="89436" y="220855"/>
            <a:ext cx="6301840" cy="369332"/>
          </a:xfrm>
          <a:prstGeom prst="rect">
            <a:avLst/>
          </a:prstGeom>
          <a:noFill/>
        </p:spPr>
        <p:txBody>
          <a:bodyPr wrap="square" rtlCol="0">
            <a:spAutoFit/>
          </a:bodyPr>
          <a:lstStyle/>
          <a:p>
            <a:pPr>
              <a:lnSpc>
                <a:spcPct val="150000"/>
              </a:lnSpc>
            </a:pP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北の海のおいしさが今年もホクレン大収穫祭会場に集まります</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9" name="テキスト ボックス 38"/>
          <p:cNvSpPr txBox="1"/>
          <p:nvPr/>
        </p:nvSpPr>
        <p:spPr>
          <a:xfrm>
            <a:off x="98519" y="5040794"/>
            <a:ext cx="6529787" cy="330603"/>
          </a:xfrm>
          <a:prstGeom prst="rect">
            <a:avLst/>
          </a:prstGeom>
          <a:noFill/>
        </p:spPr>
        <p:txBody>
          <a:bodyPr wrap="square" rtlCol="0">
            <a:spAutoFit/>
          </a:bodyPr>
          <a:lstStyle/>
          <a:p>
            <a:pPr>
              <a:lnSpc>
                <a:spcPct val="150000"/>
              </a:lnSpc>
            </a:pP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大人気企画</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　“おいしい”</a:t>
            </a:r>
            <a:r>
              <a:rPr lang="ja-JP" altLang="en-US" sz="1200" b="1" dirty="0" err="1" smtClean="0">
                <a:latin typeface="Meiryo UI" panose="020B0604030504040204" pitchFamily="50" charset="-128"/>
                <a:ea typeface="Meiryo UI" panose="020B0604030504040204" pitchFamily="50" charset="-128"/>
                <a:cs typeface="Meiryo UI" panose="020B0604030504040204" pitchFamily="50" charset="-128"/>
              </a:rPr>
              <a:t>つか</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みどり・すくいどり</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7" name="図 26"/>
          <p:cNvPicPr>
            <a:picLocks noChangeAspect="1"/>
          </p:cNvPicPr>
          <p:nvPr/>
        </p:nvPicPr>
        <p:blipFill rotWithShape="1">
          <a:blip r:embed="rId5" cstate="print">
            <a:extLst>
              <a:ext uri="{28A0092B-C50C-407E-A947-70E740481C1C}">
                <a14:useLocalDpi xmlns:a14="http://schemas.microsoft.com/office/drawing/2010/main" val="0"/>
              </a:ext>
            </a:extLst>
          </a:blip>
          <a:srcRect t="20371"/>
          <a:stretch/>
        </p:blipFill>
        <p:spPr>
          <a:xfrm>
            <a:off x="4787578" y="103095"/>
            <a:ext cx="1603697" cy="459727"/>
          </a:xfrm>
          <a:prstGeom prst="rect">
            <a:avLst/>
          </a:prstGeom>
          <a:solidFill>
            <a:schemeClr val="bg1"/>
          </a:solidFill>
        </p:spPr>
      </p:pic>
      <p:pic>
        <p:nvPicPr>
          <p:cNvPr id="28" name="図 27"/>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59970" y="742359"/>
            <a:ext cx="1639239" cy="1268121"/>
          </a:xfrm>
          <a:prstGeom prst="rect">
            <a:avLst/>
          </a:prstGeom>
        </p:spPr>
      </p:pic>
      <p:pic>
        <p:nvPicPr>
          <p:cNvPr id="30" name="図 29"/>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2340650" y="747983"/>
            <a:ext cx="1635098" cy="1266052"/>
          </a:xfrm>
          <a:prstGeom prst="rect">
            <a:avLst/>
          </a:prstGeom>
        </p:spPr>
      </p:pic>
      <p:pic>
        <p:nvPicPr>
          <p:cNvPr id="40" name="図 39"/>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489059" y="2482081"/>
            <a:ext cx="1650352" cy="1267646"/>
          </a:xfrm>
          <a:prstGeom prst="rect">
            <a:avLst/>
          </a:prstGeom>
        </p:spPr>
      </p:pic>
      <p:pic>
        <p:nvPicPr>
          <p:cNvPr id="41" name="図 40"/>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4217189" y="749603"/>
            <a:ext cx="1642798" cy="1260454"/>
          </a:xfrm>
          <a:prstGeom prst="rect">
            <a:avLst/>
          </a:prstGeom>
        </p:spPr>
      </p:pic>
      <p:pic>
        <p:nvPicPr>
          <p:cNvPr id="42" name="図 41"/>
          <p:cNvPicPr>
            <a:picLocks noChangeAspect="1"/>
          </p:cNvPicPr>
          <p:nvPr/>
        </p:nvPicPr>
        <p:blipFill rotWithShape="1">
          <a:blip r:embed="rId10" cstate="print">
            <a:extLst>
              <a:ext uri="{28A0092B-C50C-407E-A947-70E740481C1C}">
                <a14:useLocalDpi xmlns:a14="http://schemas.microsoft.com/office/drawing/2010/main" val="0"/>
              </a:ext>
            </a:extLst>
          </a:blip>
          <a:srcRect r="4405"/>
          <a:stretch/>
        </p:blipFill>
        <p:spPr>
          <a:xfrm>
            <a:off x="2367686" y="2484132"/>
            <a:ext cx="1618707" cy="1257378"/>
          </a:xfrm>
          <a:prstGeom prst="rect">
            <a:avLst/>
          </a:prstGeom>
        </p:spPr>
      </p:pic>
      <p:pic>
        <p:nvPicPr>
          <p:cNvPr id="43" name="図 42"/>
          <p:cNvPicPr>
            <a:picLocks noChangeAspect="1"/>
          </p:cNvPicPr>
          <p:nvPr/>
        </p:nvPicPr>
        <p:blipFill rotWithShape="1">
          <a:blip r:embed="rId11">
            <a:extLst>
              <a:ext uri="{28A0092B-C50C-407E-A947-70E740481C1C}">
                <a14:useLocalDpi xmlns:a14="http://schemas.microsoft.com/office/drawing/2010/main" val="0"/>
              </a:ext>
            </a:extLst>
          </a:blip>
          <a:srcRect l="10259" r="17501"/>
          <a:stretch/>
        </p:blipFill>
        <p:spPr>
          <a:xfrm>
            <a:off x="4247858" y="2471998"/>
            <a:ext cx="1612129" cy="1257378"/>
          </a:xfrm>
          <a:prstGeom prst="rect">
            <a:avLst/>
          </a:prstGeom>
        </p:spPr>
      </p:pic>
      <p:sp>
        <p:nvSpPr>
          <p:cNvPr id="44" name="テキスト ボックス 43"/>
          <p:cNvSpPr txBox="1"/>
          <p:nvPr/>
        </p:nvSpPr>
        <p:spPr>
          <a:xfrm>
            <a:off x="4157624" y="3719626"/>
            <a:ext cx="1069524"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北海道産ししゃも</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p:txBody>
      </p:sp>
      <p:grpSp>
        <p:nvGrpSpPr>
          <p:cNvPr id="48" name="グループ化 47"/>
          <p:cNvGrpSpPr/>
          <p:nvPr/>
        </p:nvGrpSpPr>
        <p:grpSpPr>
          <a:xfrm>
            <a:off x="1115369" y="8682520"/>
            <a:ext cx="4752268" cy="465655"/>
            <a:chOff x="1115369" y="8682520"/>
            <a:chExt cx="4752268" cy="465655"/>
          </a:xfrm>
        </p:grpSpPr>
        <p:pic>
          <p:nvPicPr>
            <p:cNvPr id="49" name="図 48"/>
            <p:cNvPicPr>
              <a:picLocks noChangeAspect="1"/>
            </p:cNvPicPr>
            <p:nvPr/>
          </p:nvPicPr>
          <p:blipFill rotWithShape="1">
            <a:blip r:embed="rId12"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50" name="図 49"/>
            <p:cNvPicPr>
              <a:picLocks noChangeAspect="1"/>
            </p:cNvPicPr>
            <p:nvPr/>
          </p:nvPicPr>
          <p:blipFill rotWithShape="1">
            <a:blip r:embed="rId13"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1802801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テキスト ボックス 23"/>
          <p:cNvSpPr txBox="1"/>
          <p:nvPr/>
        </p:nvSpPr>
        <p:spPr>
          <a:xfrm>
            <a:off x="250332" y="4072708"/>
            <a:ext cx="1730074" cy="230832"/>
          </a:xfrm>
          <a:prstGeom prst="rect">
            <a:avLst/>
          </a:prstGeom>
          <a:noFill/>
        </p:spPr>
        <p:txBody>
          <a:bodyPr wrap="square" rtlCol="0">
            <a:spAutoFit/>
          </a:bodyPr>
          <a:lstStyle/>
          <a:p>
            <a:r>
              <a:rPr lang="ja-JP" altLang="en-US" sz="900" dirty="0" smtClean="0">
                <a:latin typeface="Meiryo UI" panose="020B0604030504040204" pitchFamily="50" charset="-128"/>
                <a:ea typeface="Meiryo UI" panose="020B0604030504040204" pitchFamily="50" charset="-128"/>
                <a:cs typeface="Meiryo UI" panose="020B0604030504040204" pitchFamily="50" charset="-128"/>
              </a:rPr>
              <a:t>お手軽おかず＆おつまみセット</a:t>
            </a:r>
            <a:endParaRPr lang="ja-JP" altLang="en-US" sz="9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5" name="テキスト ボックス 24"/>
          <p:cNvSpPr txBox="1"/>
          <p:nvPr/>
        </p:nvSpPr>
        <p:spPr>
          <a:xfrm>
            <a:off x="5068743" y="4085896"/>
            <a:ext cx="2151542" cy="246221"/>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「くるるの杜」からのセレクトギフト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テキスト ボックス 25"/>
          <p:cNvSpPr txBox="1"/>
          <p:nvPr/>
        </p:nvSpPr>
        <p:spPr>
          <a:xfrm>
            <a:off x="1830062" y="4062837"/>
            <a:ext cx="1128835"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大地のめぐみギフト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テキスト ボックス 26"/>
          <p:cNvSpPr txBox="1"/>
          <p:nvPr/>
        </p:nvSpPr>
        <p:spPr>
          <a:xfrm>
            <a:off x="3428998" y="4087656"/>
            <a:ext cx="830677" cy="246221"/>
          </a:xfrm>
          <a:prstGeom prst="rect">
            <a:avLst/>
          </a:prstGeom>
          <a:noFill/>
        </p:spPr>
        <p:txBody>
          <a:bodyPr wrap="non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海の幸ギフト</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28" name="テキスト ボックス 27"/>
          <p:cNvSpPr txBox="1"/>
          <p:nvPr/>
        </p:nvSpPr>
        <p:spPr>
          <a:xfrm>
            <a:off x="1463191" y="5981218"/>
            <a:ext cx="3781925" cy="1615827"/>
          </a:xfrm>
          <a:prstGeom prst="rect">
            <a:avLst/>
          </a:prstGeom>
          <a:noFill/>
        </p:spPr>
        <p:txBody>
          <a:bodyPr wrap="squar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8</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21</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1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札幌三越本館地下</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階特設カウンター</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15</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火</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まで</a:t>
            </a: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札幌三越本館</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階ギフトサロン</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まで</a:t>
            </a: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◆オンラインショップでも販売中</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27</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午後</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5</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時まで</a:t>
            </a: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https://mitsukoshi.mistore.jp/hokuren/index.html</a:t>
            </a: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46" name="図 45"/>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234014" y="3054516"/>
            <a:ext cx="1521460" cy="1013693"/>
          </a:xfrm>
          <a:prstGeom prst="rect">
            <a:avLst/>
          </a:prstGeom>
        </p:spPr>
      </p:pic>
      <p:sp>
        <p:nvSpPr>
          <p:cNvPr id="52" name="テキスト ボックス 51"/>
          <p:cNvSpPr txBox="1"/>
          <p:nvPr/>
        </p:nvSpPr>
        <p:spPr>
          <a:xfrm>
            <a:off x="503838" y="5968782"/>
            <a:ext cx="1031051" cy="854080"/>
          </a:xfrm>
          <a:prstGeom prst="rect">
            <a:avLst/>
          </a:prstGeom>
          <a:noFill/>
        </p:spPr>
        <p:txBody>
          <a:bodyPr wrap="none" rtlCol="0">
            <a:spAutoFit/>
          </a:bodyPr>
          <a:lstStyle/>
          <a:p>
            <a:pPr algn="dist">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受付期間</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gn="dist">
              <a:lnSpc>
                <a:spcPct val="150000"/>
              </a:lnSpc>
            </a:pP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gn="dist">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＜会　　　場＞</a:t>
            </a:r>
            <a:endParaRPr lang="ja-JP" altLang="ja-JP" sz="1100" dirty="0"/>
          </a:p>
        </p:txBody>
      </p:sp>
      <p:sp>
        <p:nvSpPr>
          <p:cNvPr id="39" name="正方形/長方形 38"/>
          <p:cNvSpPr/>
          <p:nvPr/>
        </p:nvSpPr>
        <p:spPr>
          <a:xfrm>
            <a:off x="-954" y="241947"/>
            <a:ext cx="6530400" cy="30259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3" name="テキスト ボックス 42"/>
          <p:cNvSpPr txBox="1"/>
          <p:nvPr/>
        </p:nvSpPr>
        <p:spPr>
          <a:xfrm>
            <a:off x="-63799" y="213935"/>
            <a:ext cx="6760430" cy="369332"/>
          </a:xfrm>
          <a:prstGeom prst="rect">
            <a:avLst/>
          </a:prstGeom>
          <a:noFill/>
        </p:spPr>
        <p:txBody>
          <a:bodyPr wrap="square" rtlCol="0">
            <a:spAutoFit/>
          </a:bodyPr>
          <a:lstStyle/>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ホクレン</a:t>
            </a:r>
            <a:r>
              <a:rPr lang="en-US" altLang="ja-JP" sz="1200" b="1" dirty="0" smtClean="0">
                <a:latin typeface="Meiryo UI" panose="020B0604030504040204" pitchFamily="50" charset="-128"/>
                <a:ea typeface="Meiryo UI" panose="020B0604030504040204" pitchFamily="50" charset="-128"/>
                <a:cs typeface="Meiryo UI" panose="020B0604030504040204" pitchFamily="50" charset="-128"/>
              </a:rPr>
              <a:t>100</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周年を記念した特別なギフトをご用意！全国発送ギフト「ホクレン大収穫祭みのりの秋ギフト」</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17" name="図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0062" y="3055661"/>
            <a:ext cx="1508546" cy="1007176"/>
          </a:xfrm>
          <a:prstGeom prst="rect">
            <a:avLst/>
          </a:prstGeom>
        </p:spPr>
      </p:pic>
      <p:pic>
        <p:nvPicPr>
          <p:cNvPr id="18" name="図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6166" y="3020905"/>
            <a:ext cx="1575733" cy="1051802"/>
          </a:xfrm>
          <a:prstGeom prst="rect">
            <a:avLst/>
          </a:prstGeom>
        </p:spPr>
      </p:pic>
      <p:pic>
        <p:nvPicPr>
          <p:cNvPr id="19" name="図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68743" y="3031788"/>
            <a:ext cx="1572502" cy="1040920"/>
          </a:xfrm>
          <a:prstGeom prst="rect">
            <a:avLst/>
          </a:prstGeom>
        </p:spPr>
      </p:pic>
      <p:sp>
        <p:nvSpPr>
          <p:cNvPr id="57" name="テキスト ボックス 56"/>
          <p:cNvSpPr txBox="1"/>
          <p:nvPr/>
        </p:nvSpPr>
        <p:spPr>
          <a:xfrm>
            <a:off x="250332" y="2436645"/>
            <a:ext cx="2026758" cy="400110"/>
          </a:xfrm>
          <a:prstGeom prst="rect">
            <a:avLst/>
          </a:prstGeom>
          <a:noFill/>
        </p:spPr>
        <p:txBody>
          <a:bodyPr wrap="square" rtlCol="0">
            <a:spAutoFit/>
          </a:bodyPr>
          <a:lstStyle/>
          <a:p>
            <a:r>
              <a:rPr lang="ja-JP" altLang="en-US" sz="1000" dirty="0">
                <a:latin typeface="Meiryo UI" panose="020B0604030504040204" pitchFamily="50" charset="-128"/>
                <a:ea typeface="Meiryo UI" panose="020B0604030504040204" pitchFamily="50" charset="-128"/>
                <a:cs typeface="Meiryo UI" panose="020B0604030504040204" pitchFamily="50" charset="-128"/>
              </a:rPr>
              <a:t>ホクレン</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１００周年記念</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a:latin typeface="Meiryo UI" panose="020B0604030504040204" pitchFamily="50" charset="-128"/>
                <a:ea typeface="Meiryo UI" panose="020B0604030504040204" pitchFamily="50" charset="-128"/>
                <a:cs typeface="Meiryo UI" panose="020B0604030504040204" pitchFamily="50" charset="-128"/>
              </a:rPr>
              <a:t>北海道米</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プレミアムセット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58" name="テキスト ボックス 57"/>
          <p:cNvSpPr txBox="1"/>
          <p:nvPr/>
        </p:nvSpPr>
        <p:spPr>
          <a:xfrm>
            <a:off x="2364629" y="2423939"/>
            <a:ext cx="2454031" cy="553998"/>
          </a:xfrm>
          <a:prstGeom prst="rect">
            <a:avLst/>
          </a:prstGeom>
          <a:noFill/>
        </p:spPr>
        <p:txBody>
          <a:bodyPr wrap="square" rtlCol="0">
            <a:spAutoFit/>
          </a:bodyPr>
          <a:lstStyle/>
          <a:p>
            <a:r>
              <a:rPr lang="ja-JP" altLang="en-US" sz="1000" dirty="0">
                <a:latin typeface="Meiryo UI" panose="020B0604030504040204" pitchFamily="50" charset="-128"/>
                <a:ea typeface="Meiryo UI" panose="020B0604030504040204" pitchFamily="50" charset="-128"/>
                <a:cs typeface="Meiryo UI" panose="020B0604030504040204" pitchFamily="50" charset="-128"/>
              </a:rPr>
              <a:t>ホクレン１００周年特別ギフト</a:t>
            </a: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十勝</a:t>
            </a:r>
            <a:r>
              <a:rPr lang="en-US" altLang="ja-JP" sz="1000"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カレー</a:t>
            </a:r>
            <a:r>
              <a:rPr lang="en-US" altLang="ja-JP" sz="1000" dirty="0">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種</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セット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a:p>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59" name="テキスト ボックス 58"/>
          <p:cNvSpPr txBox="1"/>
          <p:nvPr/>
        </p:nvSpPr>
        <p:spPr>
          <a:xfrm>
            <a:off x="280765" y="4387964"/>
            <a:ext cx="6300000" cy="1754326"/>
          </a:xfrm>
          <a:prstGeom prst="rect">
            <a:avLst/>
          </a:prstGeom>
          <a:noFill/>
        </p:spPr>
        <p:txBody>
          <a:bodyPr wrap="square" rtlCol="0">
            <a:spAutoFit/>
          </a:bodyPr>
          <a:lstStyle/>
          <a:p>
            <a:pPr>
              <a:lnSpc>
                <a:spcPct val="150000"/>
              </a:lnSpc>
            </a:pPr>
            <a:r>
              <a:rPr lang="ja-JP" altLang="en-US" sz="1200" dirty="0">
                <a:latin typeface="Meiryo UI" panose="020B0604030504040204" pitchFamily="50" charset="-128"/>
                <a:ea typeface="Meiryo UI" panose="020B0604030504040204" pitchFamily="50" charset="-128"/>
                <a:cs typeface="Meiryo UI" panose="020B0604030504040204" pitchFamily="50" charset="-128"/>
              </a:rPr>
              <a:t>会場では、北海道はもちろん、全国各地の消費者の皆様においしい秋の実りをお届けするため、「ホクレン大収穫祭みのりの秋ギフト」の予</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約販売も</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承っております。今年はホクレン</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周年を記念した特別なギフトをご用意しております。ゆめぴりか・ななつぼし・おぼろづき・各３㎏</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各１袋</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の北海道米プレミアムセットや北海道十勝を舞台に放送された連続テレビ小説「なつぞら」のイラスト入りギフト</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BOX</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に十勝の名産品を入れた「十勝</a:t>
            </a:r>
            <a:r>
              <a:rPr lang="en-US" altLang="ja-JP" sz="1200"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カレー６種セット」と「十勝馬鈴</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しょﾁｰｽﾞｾｯﾄ」という２</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つの特別なギフトをご用意いたしました</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grpSp>
        <p:nvGrpSpPr>
          <p:cNvPr id="60" name="グループ化 59"/>
          <p:cNvGrpSpPr/>
          <p:nvPr/>
        </p:nvGrpSpPr>
        <p:grpSpPr>
          <a:xfrm>
            <a:off x="1115369" y="8682520"/>
            <a:ext cx="4752268" cy="465655"/>
            <a:chOff x="1115369" y="8682520"/>
            <a:chExt cx="4752268" cy="465655"/>
          </a:xfrm>
        </p:grpSpPr>
        <p:pic>
          <p:nvPicPr>
            <p:cNvPr id="61" name="図 60"/>
            <p:cNvPicPr>
              <a:picLocks noChangeAspect="1"/>
            </p:cNvPicPr>
            <p:nvPr/>
          </p:nvPicPr>
          <p:blipFill rotWithShape="1">
            <a:blip r:embed="rId6"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62" name="図 61"/>
            <p:cNvPicPr>
              <a:picLocks noChangeAspect="1"/>
            </p:cNvPicPr>
            <p:nvPr/>
          </p:nvPicPr>
          <p:blipFill rotWithShape="1">
            <a:blip r:embed="rId7"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pic>
        <p:nvPicPr>
          <p:cNvPr id="63" name="図 62"/>
          <p:cNvPicPr>
            <a:picLocks noChangeAspect="1"/>
          </p:cNvPicPr>
          <p:nvPr/>
        </p:nvPicPr>
        <p:blipFill rotWithShape="1">
          <a:blip r:embed="rId8" cstate="print">
            <a:extLst>
              <a:ext uri="{28A0092B-C50C-407E-A947-70E740481C1C}">
                <a14:useLocalDpi xmlns:a14="http://schemas.microsoft.com/office/drawing/2010/main" val="0"/>
              </a:ext>
            </a:extLst>
          </a:blip>
          <a:srcRect l="50510"/>
          <a:stretch/>
        </p:blipFill>
        <p:spPr>
          <a:xfrm>
            <a:off x="5158937" y="6035402"/>
            <a:ext cx="1370509" cy="1957787"/>
          </a:xfrm>
          <a:prstGeom prst="rect">
            <a:avLst/>
          </a:prstGeom>
        </p:spPr>
      </p:pic>
      <p:pic>
        <p:nvPicPr>
          <p:cNvPr id="34" name="図 33"/>
          <p:cNvPicPr>
            <a:picLocks noChangeAspect="1"/>
          </p:cNvPicPr>
          <p:nvPr/>
        </p:nvPicPr>
        <p:blipFill rotWithShape="1">
          <a:blip r:embed="rId9" cstate="print">
            <a:extLst>
              <a:ext uri="{28A0092B-C50C-407E-A947-70E740481C1C}">
                <a14:useLocalDpi xmlns:a14="http://schemas.microsoft.com/office/drawing/2010/main" val="0"/>
              </a:ext>
            </a:extLst>
          </a:blip>
          <a:srcRect l="4506" t="5170" r="3927" b="5034"/>
          <a:stretch/>
        </p:blipFill>
        <p:spPr>
          <a:xfrm>
            <a:off x="4579724" y="898523"/>
            <a:ext cx="2061521" cy="1463016"/>
          </a:xfrm>
          <a:prstGeom prst="rect">
            <a:avLst/>
          </a:prstGeom>
        </p:spPr>
      </p:pic>
      <p:pic>
        <p:nvPicPr>
          <p:cNvPr id="35" name="図 34"/>
          <p:cNvPicPr>
            <a:picLocks noChangeAspect="1"/>
          </p:cNvPicPr>
          <p:nvPr/>
        </p:nvPicPr>
        <p:blipFill rotWithShape="1">
          <a:blip r:embed="rId10" cstate="print">
            <a:extLst>
              <a:ext uri="{28A0092B-C50C-407E-A947-70E740481C1C}">
                <a14:useLocalDpi xmlns:a14="http://schemas.microsoft.com/office/drawing/2010/main" val="0"/>
              </a:ext>
            </a:extLst>
          </a:blip>
          <a:srcRect l="3986" t="5170" r="3461" b="4761"/>
          <a:stretch/>
        </p:blipFill>
        <p:spPr>
          <a:xfrm>
            <a:off x="229265" y="899262"/>
            <a:ext cx="2070994" cy="1458509"/>
          </a:xfrm>
          <a:prstGeom prst="rect">
            <a:avLst/>
          </a:prstGeom>
        </p:spPr>
      </p:pic>
      <p:pic>
        <p:nvPicPr>
          <p:cNvPr id="36" name="図 35"/>
          <p:cNvPicPr>
            <a:picLocks noChangeAspect="1"/>
          </p:cNvPicPr>
          <p:nvPr/>
        </p:nvPicPr>
        <p:blipFill rotWithShape="1">
          <a:blip r:embed="rId11" cstate="print">
            <a:extLst>
              <a:ext uri="{28A0092B-C50C-407E-A947-70E740481C1C}">
                <a14:useLocalDpi xmlns:a14="http://schemas.microsoft.com/office/drawing/2010/main" val="0"/>
              </a:ext>
            </a:extLst>
          </a:blip>
          <a:srcRect l="3002" t="4032" r="3264" b="4539"/>
          <a:stretch/>
        </p:blipFill>
        <p:spPr>
          <a:xfrm>
            <a:off x="2396130" y="884084"/>
            <a:ext cx="2087723" cy="1473687"/>
          </a:xfrm>
          <a:prstGeom prst="rect">
            <a:avLst/>
          </a:prstGeom>
        </p:spPr>
      </p:pic>
      <p:sp>
        <p:nvSpPr>
          <p:cNvPr id="38" name="テキスト ボックス 37"/>
          <p:cNvSpPr txBox="1"/>
          <p:nvPr/>
        </p:nvSpPr>
        <p:spPr>
          <a:xfrm>
            <a:off x="4512327" y="2433888"/>
            <a:ext cx="2454031" cy="400110"/>
          </a:xfrm>
          <a:prstGeom prst="rect">
            <a:avLst/>
          </a:prstGeom>
          <a:noFill/>
        </p:spPr>
        <p:txBody>
          <a:bodyPr wrap="square" rtlCol="0">
            <a:spAutoFit/>
          </a:bodyPr>
          <a:lstStyle/>
          <a:p>
            <a:r>
              <a:rPr lang="ja-JP" altLang="en-US" sz="1000" dirty="0">
                <a:latin typeface="Meiryo UI" panose="020B0604030504040204" pitchFamily="50" charset="-128"/>
                <a:ea typeface="Meiryo UI" panose="020B0604030504040204" pitchFamily="50" charset="-128"/>
                <a:cs typeface="Meiryo UI" panose="020B0604030504040204" pitchFamily="50" charset="-128"/>
              </a:rPr>
              <a:t>ホクレン１００周年特別ギフト</a:t>
            </a: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十勝馬</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鈴</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しょチーズセット</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518942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p:cNvSpPr txBox="1"/>
          <p:nvPr/>
        </p:nvSpPr>
        <p:spPr>
          <a:xfrm>
            <a:off x="370473" y="6170274"/>
            <a:ext cx="2026758" cy="246221"/>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昨年の女性協イベントの様子</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テキスト ボックス 9"/>
          <p:cNvSpPr txBox="1"/>
          <p:nvPr/>
        </p:nvSpPr>
        <p:spPr>
          <a:xfrm>
            <a:off x="3348753" y="6203024"/>
            <a:ext cx="2026758" cy="246221"/>
          </a:xfrm>
          <a:prstGeom prst="rect">
            <a:avLst/>
          </a:prstGeom>
          <a:noFill/>
        </p:spPr>
        <p:txBody>
          <a:bodyPr wrap="square" rtlCol="0">
            <a:spAutoFit/>
          </a:bodyPr>
          <a:lstStyle/>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昨年の青年部イベントの様子</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テキスト ボックス 10"/>
          <p:cNvSpPr txBox="1"/>
          <p:nvPr/>
        </p:nvSpPr>
        <p:spPr>
          <a:xfrm>
            <a:off x="516460" y="7397969"/>
            <a:ext cx="889987" cy="854080"/>
          </a:xfrm>
          <a:prstGeom prst="rect">
            <a:avLst/>
          </a:prstGeom>
          <a:noFill/>
        </p:spPr>
        <p:txBody>
          <a:bodyPr wrap="non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会　　　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定　　　員</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参加方法</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p:txBody>
      </p:sp>
      <p:sp>
        <p:nvSpPr>
          <p:cNvPr id="19" name="テキスト ボックス 18"/>
          <p:cNvSpPr txBox="1"/>
          <p:nvPr/>
        </p:nvSpPr>
        <p:spPr>
          <a:xfrm>
            <a:off x="328391" y="4283759"/>
            <a:ext cx="6529787" cy="646331"/>
          </a:xfrm>
          <a:prstGeom prst="rect">
            <a:avLst/>
          </a:prstGeom>
          <a:noFill/>
        </p:spPr>
        <p:txBody>
          <a:bodyPr wrap="square" rtlCol="0">
            <a:spAutoFit/>
          </a:bodyPr>
          <a:lstStyle/>
          <a:p>
            <a:pPr>
              <a:lnSpc>
                <a:spcPct val="150000"/>
              </a:lnSpc>
            </a:pP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日本の食をささえる農業にたずさわる生産者の農畜産物に込められた思いなどにふれて</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a:t>
            </a:r>
            <a:endParaRPr lang="en-US" altLang="ja-JP" sz="1200" b="1"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農業</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と食のつながりを感じ</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て</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いた</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だけま</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す。</a:t>
            </a:r>
          </a:p>
        </p:txBody>
      </p:sp>
      <p:sp>
        <p:nvSpPr>
          <p:cNvPr id="32" name="テキスト ボックス 31"/>
          <p:cNvSpPr txBox="1"/>
          <p:nvPr/>
        </p:nvSpPr>
        <p:spPr>
          <a:xfrm>
            <a:off x="342418" y="6353981"/>
            <a:ext cx="6300000" cy="623248"/>
          </a:xfrm>
          <a:prstGeom prst="rect">
            <a:avLst/>
          </a:prstGeom>
          <a:noFill/>
        </p:spPr>
        <p:txBody>
          <a:bodyPr wrap="squar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18</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金</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午後</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4</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時から</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　</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JA</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北海道女性協議会</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カンティーヌ・</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セル　「旬</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の北海道産満載どんぶり実演</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試食会」</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3" name="テキスト ボックス 32"/>
          <p:cNvSpPr txBox="1"/>
          <p:nvPr/>
        </p:nvSpPr>
        <p:spPr>
          <a:xfrm>
            <a:off x="342418" y="6854892"/>
            <a:ext cx="6300000" cy="623248"/>
          </a:xfrm>
          <a:prstGeom prst="rect">
            <a:avLst/>
          </a:prstGeom>
          <a:noFill/>
        </p:spPr>
        <p:txBody>
          <a:bodyPr wrap="squar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土</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①午後</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時から ②午後</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3</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時から</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北海道農協青年部協議会</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山根</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あゆみ　「青年部</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トークショー</a:t>
            </a:r>
            <a:r>
              <a:rPr lang="en-US" altLang="ja-JP" sz="1200" b="1" dirty="0">
                <a:latin typeface="Meiryo UI" panose="020B0604030504040204" pitchFamily="50" charset="-128"/>
                <a:ea typeface="Meiryo UI" panose="020B0604030504040204" pitchFamily="50" charset="-128"/>
                <a:cs typeface="Meiryo UI" panose="020B0604030504040204" pitchFamily="50" charset="-128"/>
              </a:rPr>
              <a:t>&amp;</a:t>
            </a: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農業体験の</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ススメ」</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テキスト ボックス 33"/>
          <p:cNvSpPr txBox="1"/>
          <p:nvPr/>
        </p:nvSpPr>
        <p:spPr>
          <a:xfrm>
            <a:off x="1383852" y="7397969"/>
            <a:ext cx="5168403" cy="1107996"/>
          </a:xfrm>
          <a:prstGeom prst="rect">
            <a:avLst/>
          </a:prstGeom>
          <a:noFill/>
        </p:spPr>
        <p:txBody>
          <a:bodyPr wrap="none" rtlCol="0">
            <a:spAutoFit/>
          </a:bodyPr>
          <a:lstStyle/>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札幌三越 本館</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階＜マイ・カフェ＞</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毎回</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24</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名</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16</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午前</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時から</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札幌三越本館</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階</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ホクレン大収穫祭会場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催事場</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インフォメーション</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上りエスカレーター前</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err="1" smtClean="0">
                <a:latin typeface="Meiryo UI" panose="020B0604030504040204" pitchFamily="50" charset="-128"/>
                <a:ea typeface="Meiryo UI" panose="020B0604030504040204" pitchFamily="50" charset="-128"/>
                <a:cs typeface="Meiryo UI" panose="020B0604030504040204" pitchFamily="50" charset="-128"/>
              </a:rPr>
              <a:t>にて</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各イベントごとの参加整理券を配布いたします。</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35" name="正方形/長方形 34"/>
          <p:cNvSpPr/>
          <p:nvPr/>
        </p:nvSpPr>
        <p:spPr>
          <a:xfrm>
            <a:off x="278998" y="7440135"/>
            <a:ext cx="6300000" cy="999651"/>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p:cNvSpPr/>
          <p:nvPr/>
        </p:nvSpPr>
        <p:spPr>
          <a:xfrm>
            <a:off x="-1" y="3951896"/>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ボックス 35"/>
          <p:cNvSpPr txBox="1"/>
          <p:nvPr/>
        </p:nvSpPr>
        <p:spPr>
          <a:xfrm>
            <a:off x="89436" y="3918617"/>
            <a:ext cx="6529787" cy="37035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生産者参加イベント</a:t>
            </a:r>
          </a:p>
        </p:txBody>
      </p:sp>
      <p:sp>
        <p:nvSpPr>
          <p:cNvPr id="16" name="テキスト ボックス 15"/>
          <p:cNvSpPr txBox="1"/>
          <p:nvPr/>
        </p:nvSpPr>
        <p:spPr>
          <a:xfrm>
            <a:off x="236985" y="1918670"/>
            <a:ext cx="2036135" cy="707886"/>
          </a:xfrm>
          <a:prstGeom prst="rect">
            <a:avLst/>
          </a:prstGeom>
          <a:noFill/>
        </p:spPr>
        <p:txBody>
          <a:bodyPr wrap="none" rtlCol="0">
            <a:spAutoFit/>
          </a:bodyPr>
          <a:lstStyle/>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18</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金</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)&lt;3</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日目</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時～</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&gt;</a:t>
            </a:r>
          </a:p>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ホクレン</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北海道小麦「きたほなみ」</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使用うどん（</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230g×10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束）</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お一人様</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点限り／</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点限定</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7" name="テキスト ボックス 16"/>
          <p:cNvSpPr txBox="1"/>
          <p:nvPr/>
        </p:nvSpPr>
        <p:spPr>
          <a:xfrm>
            <a:off x="179999" y="2854842"/>
            <a:ext cx="6300000" cy="646331"/>
          </a:xfrm>
          <a:prstGeom prst="rect">
            <a:avLst/>
          </a:prstGeom>
          <a:noFill/>
        </p:spPr>
        <p:txBody>
          <a:bodyPr wrap="square" rtlCol="0">
            <a:spAutoFit/>
          </a:bodyPr>
          <a:lstStyle/>
          <a:p>
            <a:pPr>
              <a:lnSpc>
                <a:spcPct val="150000"/>
              </a:lnSpc>
            </a:pPr>
            <a:r>
              <a:rPr lang="en-US" altLang="ja-JP" sz="12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18</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金</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err="1"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19</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土</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err="1"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は各商品</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お一人さま１点限りで日替り</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サービス品</a:t>
            </a:r>
            <a:r>
              <a:rPr lang="ja-JP" altLang="en-US" sz="1200" dirty="0">
                <a:latin typeface="Meiryo UI" panose="020B0604030504040204" pitchFamily="50" charset="-128"/>
                <a:ea typeface="Meiryo UI" panose="020B0604030504040204" pitchFamily="50" charset="-128"/>
                <a:cs typeface="Meiryo UI" panose="020B0604030504040204" pitchFamily="50" charset="-128"/>
              </a:rPr>
              <a:t>をお買い得特別価格で</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ご提供いたします。</a:t>
            </a:r>
            <a:endParaRPr lang="ja-JP" altLang="en-US" sz="12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テキスト ボックス 17"/>
          <p:cNvSpPr txBox="1"/>
          <p:nvPr/>
        </p:nvSpPr>
        <p:spPr>
          <a:xfrm>
            <a:off x="2503931" y="1918670"/>
            <a:ext cx="1858201" cy="707886"/>
          </a:xfrm>
          <a:prstGeom prst="rect">
            <a:avLst/>
          </a:prstGeom>
          <a:noFill/>
        </p:spPr>
        <p:txBody>
          <a:bodyPr wrap="none" rtlCol="0">
            <a:spAutoFit/>
          </a:bodyPr>
          <a:lstStyle/>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a:t>
            </a:r>
            <a:r>
              <a:rPr lang="en-US" altLang="ja-JP" sz="1000" dirty="0">
                <a:latin typeface="Meiryo UI" panose="020B0604030504040204" pitchFamily="50" charset="-128"/>
                <a:ea typeface="Meiryo UI" panose="020B0604030504040204" pitchFamily="50" charset="-128"/>
                <a:cs typeface="Meiryo UI" panose="020B0604030504040204" pitchFamily="50" charset="-128"/>
              </a:rPr>
              <a:t>9</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土</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)&lt;4</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日目</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時～</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&gt;</a:t>
            </a:r>
          </a:p>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北海道ぎょれん</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latin typeface="Meiryo UI" panose="020B0604030504040204" pitchFamily="50" charset="-128"/>
                <a:ea typeface="Meiryo UI" panose="020B0604030504040204" pitchFamily="50" charset="-128"/>
                <a:cs typeface="Meiryo UI" panose="020B0604030504040204" pitchFamily="50" charset="-128"/>
              </a:rPr>
              <a:t>荒</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ほぐし鮭</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瓶</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55g×12</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本）</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お一人様</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点限り／</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20</a:t>
            </a:r>
            <a:r>
              <a:rPr lang="en-US" altLang="ja-JP" sz="1000" dirty="0">
                <a:latin typeface="Meiryo UI" panose="020B0604030504040204" pitchFamily="50" charset="-128"/>
                <a:ea typeface="Meiryo UI" panose="020B0604030504040204" pitchFamily="50" charset="-128"/>
                <a:cs typeface="Meiryo UI" panose="020B0604030504040204" pitchFamily="50" charset="-128"/>
              </a:rPr>
              <a:t>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点限定</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テキスト ボックス 19"/>
          <p:cNvSpPr txBox="1"/>
          <p:nvPr/>
        </p:nvSpPr>
        <p:spPr>
          <a:xfrm>
            <a:off x="4661073" y="1918670"/>
            <a:ext cx="1887055" cy="707886"/>
          </a:xfrm>
          <a:prstGeom prst="rect">
            <a:avLst/>
          </a:prstGeom>
          <a:noFill/>
        </p:spPr>
        <p:txBody>
          <a:bodyPr wrap="none" rtlCol="0">
            <a:spAutoFit/>
          </a:bodyPr>
          <a:lstStyle/>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20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)&lt;5</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日目</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時～</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&gt;</a:t>
            </a:r>
          </a:p>
          <a:p>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北海道</a:t>
            </a:r>
            <a:r>
              <a:rPr lang="ja-JP" altLang="en-US" sz="1000" dirty="0" err="1" smtClean="0">
                <a:latin typeface="Meiryo UI" panose="020B0604030504040204" pitchFamily="50" charset="-128"/>
                <a:ea typeface="Meiryo UI" panose="020B0604030504040204" pitchFamily="50" charset="-128"/>
                <a:cs typeface="Meiryo UI" panose="020B0604030504040204" pitchFamily="50" charset="-128"/>
              </a:rPr>
              <a:t>ぎょれん</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一夜漬</a:t>
            </a:r>
            <a:r>
              <a:rPr lang="ja-JP" altLang="en-US" sz="1000" dirty="0" err="1" smtClean="0">
                <a:latin typeface="Meiryo UI" panose="020B0604030504040204" pitchFamily="50" charset="-128"/>
                <a:ea typeface="Meiryo UI" panose="020B0604030504040204" pitchFamily="50" charset="-128"/>
                <a:cs typeface="Meiryo UI" panose="020B0604030504040204" pitchFamily="50" charset="-128"/>
              </a:rPr>
              <a:t>うに</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瓶</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a:t>
            </a: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40g</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お一人様</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点限り／</a:t>
            </a:r>
            <a:r>
              <a:rPr lang="en-US" altLang="ja-JP" sz="1000" dirty="0" smtClean="0">
                <a:latin typeface="Meiryo UI" panose="020B0604030504040204" pitchFamily="50" charset="-128"/>
                <a:ea typeface="Meiryo UI" panose="020B0604030504040204" pitchFamily="50" charset="-128"/>
                <a:cs typeface="Meiryo UI" panose="020B0604030504040204" pitchFamily="50" charset="-128"/>
              </a:rPr>
              <a:t>200</a:t>
            </a:r>
            <a:r>
              <a:rPr lang="ja-JP" altLang="en-US" sz="1000" dirty="0" smtClean="0">
                <a:latin typeface="Meiryo UI" panose="020B0604030504040204" pitchFamily="50" charset="-128"/>
                <a:ea typeface="Meiryo UI" panose="020B0604030504040204" pitchFamily="50" charset="-128"/>
                <a:cs typeface="Meiryo UI" panose="020B0604030504040204" pitchFamily="50" charset="-128"/>
              </a:rPr>
              <a:t>点限定</a:t>
            </a:r>
            <a:endParaRPr lang="ja-JP" altLang="en-US" sz="10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正方形/長方形 20"/>
          <p:cNvSpPr/>
          <p:nvPr/>
        </p:nvSpPr>
        <p:spPr>
          <a:xfrm>
            <a:off x="-3" y="254134"/>
            <a:ext cx="6530400" cy="297324"/>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22"/>
          <p:cNvSpPr txBox="1"/>
          <p:nvPr/>
        </p:nvSpPr>
        <p:spPr>
          <a:xfrm>
            <a:off x="89435" y="188581"/>
            <a:ext cx="6529787" cy="41549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お買い得「日替わりサービス</a:t>
            </a:r>
            <a:r>
              <a:rPr lang="ja-JP" altLang="en-US" sz="1400" b="1"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4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4" name="図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424" y="843201"/>
            <a:ext cx="2332242" cy="971610"/>
          </a:xfrm>
          <a:prstGeom prst="rect">
            <a:avLst/>
          </a:prstGeom>
        </p:spPr>
      </p:pic>
      <p:pic>
        <p:nvPicPr>
          <p:cNvPr id="25" name="図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183" y="745499"/>
            <a:ext cx="1525378" cy="1136251"/>
          </a:xfrm>
          <a:prstGeom prst="rect">
            <a:avLst/>
          </a:prstGeom>
        </p:spPr>
      </p:pic>
      <p:pic>
        <p:nvPicPr>
          <p:cNvPr id="26" name="図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09077" y="741043"/>
            <a:ext cx="547766" cy="1157332"/>
          </a:xfrm>
          <a:prstGeom prst="rect">
            <a:avLst/>
          </a:prstGeom>
        </p:spPr>
      </p:pic>
      <p:grpSp>
        <p:nvGrpSpPr>
          <p:cNvPr id="30" name="グループ化 29"/>
          <p:cNvGrpSpPr/>
          <p:nvPr/>
        </p:nvGrpSpPr>
        <p:grpSpPr>
          <a:xfrm>
            <a:off x="1115369" y="8682520"/>
            <a:ext cx="4752268" cy="465655"/>
            <a:chOff x="1115369" y="8682520"/>
            <a:chExt cx="4752268" cy="465655"/>
          </a:xfrm>
        </p:grpSpPr>
        <p:pic>
          <p:nvPicPr>
            <p:cNvPr id="31" name="図 30"/>
            <p:cNvPicPr>
              <a:picLocks noChangeAspect="1"/>
            </p:cNvPicPr>
            <p:nvPr/>
          </p:nvPicPr>
          <p:blipFill rotWithShape="1">
            <a:blip r:embed="rId5"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37" name="図 36"/>
            <p:cNvPicPr>
              <a:picLocks noChangeAspect="1"/>
            </p:cNvPicPr>
            <p:nvPr/>
          </p:nvPicPr>
          <p:blipFill rotWithShape="1">
            <a:blip r:embed="rId6"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pic>
        <p:nvPicPr>
          <p:cNvPr id="38" name="図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4291" y="4911350"/>
            <a:ext cx="1716167" cy="1287125"/>
          </a:xfrm>
          <a:prstGeom prst="rect">
            <a:avLst/>
          </a:prstGeom>
        </p:spPr>
      </p:pic>
      <p:pic>
        <p:nvPicPr>
          <p:cNvPr id="40" name="図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04723" y="4922098"/>
            <a:ext cx="1700108" cy="1275081"/>
          </a:xfrm>
          <a:prstGeom prst="rect">
            <a:avLst/>
          </a:prstGeom>
        </p:spPr>
      </p:pic>
      <p:pic>
        <p:nvPicPr>
          <p:cNvPr id="3" name="図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85937" y="4910658"/>
            <a:ext cx="857681" cy="1286521"/>
          </a:xfrm>
          <a:prstGeom prst="rect">
            <a:avLst/>
          </a:prstGeom>
        </p:spPr>
      </p:pic>
      <p:pic>
        <p:nvPicPr>
          <p:cNvPr id="4" name="図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36679" y="4932563"/>
            <a:ext cx="1249378" cy="1249378"/>
          </a:xfrm>
          <a:prstGeom prst="rect">
            <a:avLst/>
          </a:prstGeom>
        </p:spPr>
      </p:pic>
    </p:spTree>
    <p:extLst>
      <p:ext uri="{BB962C8B-B14F-4D97-AF65-F5344CB8AC3E}">
        <p14:creationId xmlns:p14="http://schemas.microsoft.com/office/powerpoint/2010/main" val="698624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516460" y="4636954"/>
            <a:ext cx="889987" cy="1615827"/>
          </a:xfrm>
          <a:prstGeom prst="rect">
            <a:avLst/>
          </a:prstGeom>
          <a:noFill/>
        </p:spPr>
        <p:txBody>
          <a:bodyPr wrap="non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応募期間</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対　　　象</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応募方法</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a:p>
            <a:pPr>
              <a:lnSpc>
                <a:spcPct val="150000"/>
              </a:lnSpc>
            </a:pP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endParaRPr lang="en-US" altLang="ja-JP" sz="11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応募宛先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p>
        </p:txBody>
      </p:sp>
      <p:sp>
        <p:nvSpPr>
          <p:cNvPr id="19" name="テキスト ボックス 18"/>
          <p:cNvSpPr txBox="1"/>
          <p:nvPr/>
        </p:nvSpPr>
        <p:spPr>
          <a:xfrm>
            <a:off x="213498" y="596145"/>
            <a:ext cx="6529787" cy="646331"/>
          </a:xfrm>
          <a:prstGeom prst="rect">
            <a:avLst/>
          </a:prstGeom>
          <a:noFill/>
        </p:spPr>
        <p:txBody>
          <a:bodyPr wrap="square" rtlCol="0">
            <a:spAutoFit/>
          </a:bodyPr>
          <a:lstStyle/>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ホクレン大収穫祭会場で合計</a:t>
            </a:r>
            <a:r>
              <a:rPr lang="en-US" altLang="ja-JP" sz="1200" b="1" dirty="0" smtClean="0">
                <a:latin typeface="Meiryo UI" panose="020B0604030504040204" pitchFamily="50" charset="-128"/>
                <a:ea typeface="Meiryo UI" panose="020B0604030504040204" pitchFamily="50" charset="-128"/>
                <a:cs typeface="Meiryo UI" panose="020B0604030504040204" pitchFamily="50" charset="-128"/>
              </a:rPr>
              <a:t>5,000</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円（税込）以上のお買い上げをいただいたお客様に</a:t>
            </a:r>
            <a:endParaRPr lang="en-US" altLang="ja-JP" sz="1200" b="1"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200" b="1" dirty="0">
                <a:latin typeface="Meiryo UI" panose="020B0604030504040204" pitchFamily="50" charset="-128"/>
                <a:ea typeface="Meiryo UI" panose="020B0604030504040204" pitchFamily="50" charset="-128"/>
                <a:cs typeface="Meiryo UI" panose="020B0604030504040204" pitchFamily="50" charset="-128"/>
              </a:rPr>
              <a:t>抽</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選で選手の直筆サイン入りユニフォームやサインボールなどが当たるキャンペーンを実施します。</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テキスト ボックス 33"/>
          <p:cNvSpPr txBox="1"/>
          <p:nvPr/>
        </p:nvSpPr>
        <p:spPr>
          <a:xfrm>
            <a:off x="1383852" y="4636954"/>
            <a:ext cx="5096146" cy="1615827"/>
          </a:xfrm>
          <a:prstGeom prst="rect">
            <a:avLst/>
          </a:prstGeom>
          <a:noFill/>
        </p:spPr>
        <p:txBody>
          <a:bodyPr wrap="square" rtlCol="0">
            <a:spAutoFit/>
          </a:bodyPr>
          <a:lstStyle/>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2019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16</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日（水）～</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22</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日（火・祝）</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ホクレン大収穫祭会場内で合計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5,000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円（税込）以上お買い上げいただい</a:t>
            </a:r>
            <a:r>
              <a:rPr lang="ja-JP" altLang="en-US" sz="1100" smtClean="0">
                <a:latin typeface="Meiryo UI" panose="020B0604030504040204" pitchFamily="50" charset="-128"/>
                <a:ea typeface="Meiryo UI" panose="020B0604030504040204" pitchFamily="50" charset="-128"/>
                <a:cs typeface="Meiryo UI" panose="020B0604030504040204" pitchFamily="50" charset="-128"/>
              </a:rPr>
              <a:t>た方</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a:latin typeface="Meiryo UI" panose="020B0604030504040204" pitchFamily="50" charset="-128"/>
                <a:ea typeface="Meiryo UI" panose="020B0604030504040204" pitchFamily="50" charset="-128"/>
                <a:cs typeface="Meiryo UI" panose="020B0604030504040204" pitchFamily="50" charset="-128"/>
              </a:rPr>
              <a:t>応募</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はがきに必要事項（ご希望のコース、氏</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名</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年</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齢、住所、連絡先、）を記入し、</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a:latin typeface="Meiryo UI" panose="020B0604030504040204" pitchFamily="50" charset="-128"/>
                <a:ea typeface="Meiryo UI" panose="020B0604030504040204" pitchFamily="50" charset="-128"/>
                <a:cs typeface="Meiryo UI" panose="020B0604030504040204" pitchFamily="50" charset="-128"/>
              </a:rPr>
              <a:t>お買い上</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げ</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いただい</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たレシート合計</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5,000</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円（税込）以上を貼り付け、郵送で応募。</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市</a:t>
            </a:r>
            <a:r>
              <a:rPr lang="ja-JP" altLang="en-US" sz="1100" dirty="0">
                <a:latin typeface="Meiryo UI" panose="020B0604030504040204" pitchFamily="50" charset="-128"/>
                <a:ea typeface="Meiryo UI" panose="020B0604030504040204" pitchFamily="50" charset="-128"/>
                <a:cs typeface="Meiryo UI" panose="020B0604030504040204" pitchFamily="50" charset="-128"/>
              </a:rPr>
              <a:t>販</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のはがきでもご応募いただけます。</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064-8786</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　ホクレン大収穫祭で買って応募しよう！</a:t>
            </a:r>
            <a:r>
              <a:rPr lang="en-US" altLang="ja-JP" sz="1100" dirty="0" smtClean="0">
                <a:latin typeface="Meiryo UI" panose="020B0604030504040204" pitchFamily="50" charset="-128"/>
                <a:ea typeface="Meiryo UI" panose="020B0604030504040204" pitchFamily="50" charset="-128"/>
                <a:cs typeface="Meiryo UI" panose="020B0604030504040204" pitchFamily="50" charset="-128"/>
              </a:rPr>
              <a:t>2019</a:t>
            </a:r>
            <a:r>
              <a:rPr lang="ja-JP" altLang="en-US" sz="1100" dirty="0" smtClean="0">
                <a:latin typeface="Meiryo UI" panose="020B0604030504040204" pitchFamily="50" charset="-128"/>
                <a:ea typeface="Meiryo UI" panose="020B0604030504040204" pitchFamily="50" charset="-128"/>
                <a:cs typeface="Meiryo UI" panose="020B0604030504040204" pitchFamily="50" charset="-128"/>
              </a:rPr>
              <a:t>キャンペーン事務局　宛</a:t>
            </a:r>
            <a:endParaRPr lang="en-US" altLang="ja-JP" sz="1100" dirty="0" smtClean="0">
              <a:latin typeface="Meiryo UI" panose="020B0604030504040204" pitchFamily="50" charset="-128"/>
              <a:ea typeface="Meiryo UI" panose="020B0604030504040204" pitchFamily="50" charset="-128"/>
              <a:cs typeface="Meiryo UI" panose="020B0604030504040204" pitchFamily="50" charset="-128"/>
            </a:endParaRPr>
          </a:p>
        </p:txBody>
      </p:sp>
      <p:sp>
        <p:nvSpPr>
          <p:cNvPr id="35" name="正方形/長方形 34"/>
          <p:cNvSpPr/>
          <p:nvPr/>
        </p:nvSpPr>
        <p:spPr>
          <a:xfrm>
            <a:off x="278998" y="4648706"/>
            <a:ext cx="6300000" cy="1694944"/>
          </a:xfrm>
          <a:prstGeom prst="rect">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正方形/長方形 26"/>
          <p:cNvSpPr/>
          <p:nvPr/>
        </p:nvSpPr>
        <p:spPr>
          <a:xfrm>
            <a:off x="-2" y="254134"/>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ボックス 35"/>
          <p:cNvSpPr txBox="1"/>
          <p:nvPr/>
        </p:nvSpPr>
        <p:spPr>
          <a:xfrm>
            <a:off x="89435" y="220855"/>
            <a:ext cx="6529787" cy="330603"/>
          </a:xfrm>
          <a:prstGeom prst="rect">
            <a:avLst/>
          </a:prstGeom>
          <a:noFill/>
        </p:spPr>
        <p:txBody>
          <a:bodyPr wrap="square" rtlCol="0">
            <a:spAutoFit/>
          </a:bodyPr>
          <a:lstStyle/>
          <a:p>
            <a:pPr>
              <a:lnSpc>
                <a:spcPct val="150000"/>
              </a:lnSpc>
            </a:pP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ホクレン</a:t>
            </a:r>
            <a:r>
              <a:rPr lang="en-US" altLang="ja-JP" sz="1200" b="1"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b="1" dirty="0" smtClean="0">
                <a:latin typeface="Meiryo UI" panose="020B0604030504040204" pitchFamily="50" charset="-128"/>
                <a:ea typeface="Meiryo UI" panose="020B0604030504040204" pitchFamily="50" charset="-128"/>
                <a:cs typeface="Meiryo UI" panose="020B0604030504040204" pitchFamily="50" charset="-128"/>
              </a:rPr>
              <a:t>北海道日本ハムファイターズ　ホクレン大収穫祭で買って応募しよう！キャンペーン</a:t>
            </a:r>
            <a:endParaRPr lang="ja-JP" altLang="en-US" sz="1200" b="1"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rotWithShape="1">
          <a:blip r:embed="rId2" cstate="print">
            <a:extLst>
              <a:ext uri="{28A0092B-C50C-407E-A947-70E740481C1C}">
                <a14:useLocalDpi xmlns:a14="http://schemas.microsoft.com/office/drawing/2010/main" val="0"/>
              </a:ext>
            </a:extLst>
          </a:blip>
          <a:srcRect l="7607" t="6824" r="7025" b="62588"/>
          <a:stretch/>
        </p:blipFill>
        <p:spPr>
          <a:xfrm>
            <a:off x="219276" y="1329936"/>
            <a:ext cx="6288272" cy="3187038"/>
          </a:xfrm>
          <a:prstGeom prst="rect">
            <a:avLst/>
          </a:prstGeom>
        </p:spPr>
      </p:pic>
      <p:grpSp>
        <p:nvGrpSpPr>
          <p:cNvPr id="17" name="グループ化 16"/>
          <p:cNvGrpSpPr/>
          <p:nvPr/>
        </p:nvGrpSpPr>
        <p:grpSpPr>
          <a:xfrm>
            <a:off x="1115369" y="8682520"/>
            <a:ext cx="4752268" cy="465655"/>
            <a:chOff x="1115369" y="8682520"/>
            <a:chExt cx="4752268" cy="465655"/>
          </a:xfrm>
        </p:grpSpPr>
        <p:pic>
          <p:nvPicPr>
            <p:cNvPr id="18" name="図 17"/>
            <p:cNvPicPr>
              <a:picLocks noChangeAspect="1"/>
            </p:cNvPicPr>
            <p:nvPr/>
          </p:nvPicPr>
          <p:blipFill rotWithShape="1">
            <a:blip r:embed="rId3"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20" name="図 19"/>
            <p:cNvPicPr>
              <a:picLocks noChangeAspect="1"/>
            </p:cNvPicPr>
            <p:nvPr/>
          </p:nvPicPr>
          <p:blipFill rotWithShape="1">
            <a:blip r:embed="rId4"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4162473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1" y="8575366"/>
            <a:ext cx="6857999" cy="102017"/>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正方形/長方形 1"/>
          <p:cNvSpPr/>
          <p:nvPr/>
        </p:nvSpPr>
        <p:spPr>
          <a:xfrm>
            <a:off x="670607" y="1055668"/>
            <a:ext cx="5089855" cy="4293483"/>
          </a:xfrm>
          <a:prstGeom prst="rect">
            <a:avLst/>
          </a:prstGeom>
        </p:spPr>
        <p:txBody>
          <a:bodyPr wrap="none">
            <a:spAutoFit/>
          </a:bodyPr>
          <a:lstStyle/>
          <a:p>
            <a:pPr>
              <a:lnSpc>
                <a:spcPct val="150000"/>
              </a:lnSpc>
            </a:pP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日　時　：　</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10</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月</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16</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日</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水</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午前</a:t>
            </a:r>
            <a:r>
              <a:rPr lang="en-US" altLang="ja-JP" sz="1400" dirty="0">
                <a:latin typeface="Meiryo UI" panose="020B0604030504040204" pitchFamily="50" charset="-128"/>
                <a:ea typeface="Meiryo UI" panose="020B0604030504040204" pitchFamily="50" charset="-128"/>
                <a:cs typeface="Meiryo UI" panose="020B0604030504040204" pitchFamily="50" charset="-128"/>
              </a:rPr>
              <a:t>9</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時</a:t>
            </a:r>
            <a:r>
              <a:rPr lang="en-US" altLang="ja-JP" sz="1400" dirty="0">
                <a:latin typeface="Meiryo UI" panose="020B0604030504040204" pitchFamily="50" charset="-128"/>
                <a:ea typeface="Meiryo UI" panose="020B0604030504040204" pitchFamily="50" charset="-128"/>
                <a:cs typeface="Meiryo UI" panose="020B0604030504040204" pitchFamily="50" charset="-128"/>
              </a:rPr>
              <a:t>30</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分より</a:t>
            </a:r>
          </a:p>
          <a:p>
            <a:pPr>
              <a:lnSpc>
                <a:spcPct val="150000"/>
              </a:lnSpc>
            </a:pPr>
            <a:endParaRPr lang="en-US" altLang="ja-JP" sz="14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場　所　：　札幌</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三越本館</a:t>
            </a:r>
            <a:r>
              <a:rPr lang="en-US" altLang="ja-JP" sz="1400" dirty="0">
                <a:latin typeface="Meiryo UI" panose="020B0604030504040204" pitchFamily="50" charset="-128"/>
                <a:ea typeface="Meiryo UI" panose="020B0604030504040204" pitchFamily="50" charset="-128"/>
                <a:cs typeface="Meiryo UI" panose="020B0604030504040204" pitchFamily="50" charset="-128"/>
              </a:rPr>
              <a:t>10</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階</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催事場</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上りエスカレーター前</a:t>
            </a:r>
            <a:r>
              <a:rPr lang="en-US" altLang="ja-JP" sz="1400" dirty="0" smtClean="0">
                <a:latin typeface="Meiryo UI" panose="020B0604030504040204" pitchFamily="50" charset="-128"/>
                <a:ea typeface="Meiryo UI" panose="020B0604030504040204" pitchFamily="50" charset="-128"/>
                <a:cs typeface="Meiryo UI" panose="020B0604030504040204" pitchFamily="50" charset="-128"/>
              </a:rPr>
              <a:t>)</a:t>
            </a:r>
            <a:endParaRPr lang="ja-JP" altLang="en-US" sz="1400" dirty="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内　容　：　主催者挨拶</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ホクレン</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農業協同組合</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連合会</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代表理事副会長　柿林　孝志</a:t>
            </a:r>
          </a:p>
          <a:p>
            <a:pPr>
              <a:lnSpc>
                <a:spcPct val="150000"/>
              </a:lnSpc>
            </a:pP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会場側挨拶</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株式</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会社札幌丸井</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三越</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a:latin typeface="Meiryo UI" panose="020B0604030504040204" pitchFamily="50" charset="-128"/>
                <a:ea typeface="Meiryo UI" panose="020B0604030504040204" pitchFamily="50" charset="-128"/>
                <a:cs typeface="Meiryo UI" panose="020B0604030504040204" pitchFamily="50" charset="-128"/>
              </a:rPr>
              <a:t>　</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執行役員 札幌三越</a:t>
            </a:r>
            <a:r>
              <a:rPr lang="ja-JP" altLang="en-US" sz="1400" smtClean="0">
                <a:latin typeface="Meiryo UI" panose="020B0604030504040204" pitchFamily="50" charset="-128"/>
                <a:ea typeface="Meiryo UI" panose="020B0604030504040204" pitchFamily="50" charset="-128"/>
                <a:cs typeface="Meiryo UI" panose="020B0604030504040204" pitchFamily="50" charset="-128"/>
              </a:rPr>
              <a:t>店長</a:t>
            </a:r>
            <a:r>
              <a:rPr lang="zh-TW" altLang="en-US" sz="1400">
                <a:latin typeface="Meiryo UI" panose="020B0604030504040204" pitchFamily="50" charset="-128"/>
                <a:ea typeface="Meiryo UI" panose="020B0604030504040204" pitchFamily="50" charset="-128"/>
                <a:cs typeface="Meiryo UI" panose="020B0604030504040204" pitchFamily="50" charset="-128"/>
              </a:rPr>
              <a:t>　久保　博</a:t>
            </a:r>
            <a:r>
              <a:rPr lang="zh-TW" altLang="en-US" sz="1400" smtClean="0">
                <a:latin typeface="Meiryo UI" panose="020B0604030504040204" pitchFamily="50" charset="-128"/>
                <a:ea typeface="Meiryo UI" panose="020B0604030504040204" pitchFamily="50" charset="-128"/>
                <a:cs typeface="Meiryo UI" panose="020B0604030504040204" pitchFamily="50" charset="-128"/>
              </a:rPr>
              <a:t>正</a:t>
            </a: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endParaRPr lang="en-US" altLang="ja-JP" sz="1400" dirty="0" smtClean="0">
              <a:latin typeface="Meiryo UI" panose="020B0604030504040204" pitchFamily="50" charset="-128"/>
              <a:ea typeface="Meiryo UI" panose="020B0604030504040204" pitchFamily="50" charset="-128"/>
              <a:cs typeface="Meiryo UI" panose="020B0604030504040204" pitchFamily="50" charset="-128"/>
            </a:endParaRPr>
          </a:p>
          <a:p>
            <a:pPr>
              <a:lnSpc>
                <a:spcPct val="150000"/>
              </a:lnSpc>
            </a:pP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　　　　      ホクレン</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より</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札幌市子ども未来局へ</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北海道</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米を贈呈します</a:t>
            </a:r>
            <a:endParaRPr lang="ja-JP" altLang="en-US" sz="1400"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正方形/長方形 6"/>
          <p:cNvSpPr/>
          <p:nvPr/>
        </p:nvSpPr>
        <p:spPr>
          <a:xfrm>
            <a:off x="-2" y="254134"/>
            <a:ext cx="6480000" cy="360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89435" y="220855"/>
            <a:ext cx="6529787" cy="370358"/>
          </a:xfrm>
          <a:prstGeom prst="rect">
            <a:avLst/>
          </a:prstGeom>
          <a:noFill/>
        </p:spPr>
        <p:txBody>
          <a:bodyPr wrap="square" rtlCol="0">
            <a:spAutoFit/>
          </a:bodyPr>
          <a:lstStyle/>
          <a:p>
            <a:pPr>
              <a:lnSpc>
                <a:spcPct val="150000"/>
              </a:lnSpc>
            </a:pPr>
            <a:r>
              <a:rPr lang="ja-JP" altLang="en-US" sz="1400" b="1" dirty="0">
                <a:latin typeface="Meiryo UI" panose="020B0604030504040204" pitchFamily="50" charset="-128"/>
                <a:ea typeface="Meiryo UI" panose="020B0604030504040204" pitchFamily="50" charset="-128"/>
                <a:cs typeface="Meiryo UI" panose="020B0604030504040204" pitchFamily="50" charset="-128"/>
              </a:rPr>
              <a:t>オープニングセレモニーのご案内</a:t>
            </a:r>
          </a:p>
        </p:txBody>
      </p:sp>
      <p:grpSp>
        <p:nvGrpSpPr>
          <p:cNvPr id="10" name="グループ化 9"/>
          <p:cNvGrpSpPr/>
          <p:nvPr/>
        </p:nvGrpSpPr>
        <p:grpSpPr>
          <a:xfrm>
            <a:off x="1115369" y="8682520"/>
            <a:ext cx="4752268" cy="465655"/>
            <a:chOff x="1115369" y="8682520"/>
            <a:chExt cx="4752268" cy="465655"/>
          </a:xfrm>
        </p:grpSpPr>
        <p:pic>
          <p:nvPicPr>
            <p:cNvPr id="11" name="図 10"/>
            <p:cNvPicPr>
              <a:picLocks noChangeAspect="1"/>
            </p:cNvPicPr>
            <p:nvPr/>
          </p:nvPicPr>
          <p:blipFill rotWithShape="1">
            <a:blip r:embed="rId2" cstate="print">
              <a:extLst>
                <a:ext uri="{28A0092B-C50C-407E-A947-70E740481C1C}">
                  <a14:useLocalDpi xmlns:a14="http://schemas.microsoft.com/office/drawing/2010/main" val="0"/>
                </a:ext>
              </a:extLst>
            </a:blip>
            <a:srcRect l="6989" t="83177" r="43635" b="9647"/>
            <a:stretch/>
          </p:blipFill>
          <p:spPr>
            <a:xfrm>
              <a:off x="3870495" y="8733077"/>
              <a:ext cx="1997142" cy="410584"/>
            </a:xfrm>
            <a:prstGeom prst="rect">
              <a:avLst/>
            </a:prstGeom>
          </p:spPr>
        </p:pic>
        <p:pic>
          <p:nvPicPr>
            <p:cNvPr id="12" name="図 11"/>
            <p:cNvPicPr>
              <a:picLocks noChangeAspect="1"/>
            </p:cNvPicPr>
            <p:nvPr/>
          </p:nvPicPr>
          <p:blipFill rotWithShape="1">
            <a:blip r:embed="rId3" cstate="print">
              <a:extLst>
                <a:ext uri="{28A0092B-C50C-407E-A947-70E740481C1C}">
                  <a14:useLocalDpi xmlns:a14="http://schemas.microsoft.com/office/drawing/2010/main" val="0"/>
                </a:ext>
              </a:extLst>
            </a:blip>
            <a:srcRect l="6276" t="7412" r="46464" b="86941"/>
            <a:stretch/>
          </p:blipFill>
          <p:spPr>
            <a:xfrm>
              <a:off x="1115369" y="8682520"/>
              <a:ext cx="2755126" cy="465655"/>
            </a:xfrm>
            <a:prstGeom prst="rect">
              <a:avLst/>
            </a:prstGeom>
          </p:spPr>
        </p:pic>
      </p:grpSp>
    </p:spTree>
    <p:extLst>
      <p:ext uri="{BB962C8B-B14F-4D97-AF65-F5344CB8AC3E}">
        <p14:creationId xmlns:p14="http://schemas.microsoft.com/office/powerpoint/2010/main" val="2388997942"/>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1186</TotalTime>
  <Words>3007</Words>
  <Application>Microsoft Office PowerPoint</Application>
  <PresentationFormat>画面に合わせる (4:3)</PresentationFormat>
  <Paragraphs>167</Paragraphs>
  <Slides>9</Slides>
  <Notes>0</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Office テーマ</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Company>(株) アサツーディ・ケイ</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村上　正晴</dc:creator>
  <cp:lastModifiedBy>L4104B</cp:lastModifiedBy>
  <cp:revision>109</cp:revision>
  <cp:lastPrinted>2019-09-26T05:34:08Z</cp:lastPrinted>
  <dcterms:created xsi:type="dcterms:W3CDTF">2018-09-12T13:51:53Z</dcterms:created>
  <dcterms:modified xsi:type="dcterms:W3CDTF">2019-09-27T05:56:15Z</dcterms:modified>
</cp:coreProperties>
</file>